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422" r:id="rId3"/>
    <p:sldId id="423" r:id="rId4"/>
    <p:sldId id="424" r:id="rId5"/>
    <p:sldId id="425" r:id="rId6"/>
    <p:sldId id="428" r:id="rId7"/>
    <p:sldId id="426" r:id="rId8"/>
    <p:sldId id="430" r:id="rId9"/>
    <p:sldId id="481" r:id="rId10"/>
    <p:sldId id="482" r:id="rId11"/>
    <p:sldId id="483" r:id="rId12"/>
    <p:sldId id="484" r:id="rId13"/>
    <p:sldId id="485" r:id="rId14"/>
    <p:sldId id="486" r:id="rId15"/>
    <p:sldId id="488" r:id="rId16"/>
    <p:sldId id="489" r:id="rId17"/>
    <p:sldId id="433" r:id="rId18"/>
    <p:sldId id="490" r:id="rId19"/>
    <p:sldId id="491" r:id="rId20"/>
    <p:sldId id="492" r:id="rId21"/>
    <p:sldId id="493" r:id="rId22"/>
    <p:sldId id="495" r:id="rId23"/>
    <p:sldId id="496" r:id="rId24"/>
    <p:sldId id="497" r:id="rId25"/>
    <p:sldId id="500" r:id="rId26"/>
    <p:sldId id="499" r:id="rId27"/>
    <p:sldId id="494" r:id="rId28"/>
    <p:sldId id="434" r:id="rId29"/>
    <p:sldId id="443" r:id="rId30"/>
    <p:sldId id="501" r:id="rId31"/>
    <p:sldId id="442" r:id="rId32"/>
    <p:sldId id="502" r:id="rId33"/>
    <p:sldId id="503" r:id="rId34"/>
    <p:sldId id="504" r:id="rId35"/>
    <p:sldId id="505" r:id="rId36"/>
    <p:sldId id="506" r:id="rId37"/>
    <p:sldId id="507" r:id="rId38"/>
    <p:sldId id="508" r:id="rId39"/>
    <p:sldId id="455" r:id="rId40"/>
    <p:sldId id="457" r:id="rId41"/>
    <p:sldId id="509" r:id="rId42"/>
    <p:sldId id="510" r:id="rId43"/>
    <p:sldId id="512" r:id="rId44"/>
    <p:sldId id="511" r:id="rId45"/>
    <p:sldId id="473" r:id="rId46"/>
    <p:sldId id="26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9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4C3"/>
    <a:srgbClr val="6C3088"/>
    <a:srgbClr val="C65094"/>
    <a:srgbClr val="575756"/>
    <a:srgbClr val="004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5" autoAdjust="0"/>
    <p:restoredTop sz="91018" autoAdjust="0"/>
  </p:normalViewPr>
  <p:slideViewPr>
    <p:cSldViewPr snapToGrid="0" showGuides="1">
      <p:cViewPr>
        <p:scale>
          <a:sx n="70" d="100"/>
          <a:sy n="70" d="100"/>
        </p:scale>
        <p:origin x="-276" y="-192"/>
      </p:cViewPr>
      <p:guideLst>
        <p:guide orient="horz" pos="890"/>
        <p:guide pos="3863"/>
      </p:guideLst>
    </p:cSldViewPr>
  </p:slideViewPr>
  <p:notesTextViewPr>
    <p:cViewPr>
      <p:scale>
        <a:sx n="1" d="1"/>
        <a:sy n="1" d="1"/>
      </p:scale>
      <p:origin x="0" y="0"/>
    </p:cViewPr>
  </p:notesTextViewPr>
  <p:notesViewPr>
    <p:cSldViewPr snapToGrid="0">
      <p:cViewPr varScale="1">
        <p:scale>
          <a:sx n="64" d="100"/>
          <a:sy n="64" d="100"/>
        </p:scale>
        <p:origin x="-238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091CC-7F19-42E8-9AC6-21F36FF882F3}" type="doc">
      <dgm:prSet loTypeId="urn:microsoft.com/office/officeart/2005/8/layout/venn1" loCatId="relationship" qsTypeId="urn:microsoft.com/office/officeart/2005/8/quickstyle/simple1" qsCatId="simple" csTypeId="urn:microsoft.com/office/officeart/2005/8/colors/accent1_2" csCatId="accent1" phldr="1"/>
      <dgm:spPr/>
    </dgm:pt>
    <dgm:pt modelId="{026556F6-4235-4A20-938E-A1ECA4FAB785}">
      <dgm:prSet phldrT="[Tekst]"/>
      <dgm:spPr/>
      <dgm:t>
        <a:bodyPr/>
        <a:lstStyle/>
        <a:p>
          <a:r>
            <a:rPr lang="pl-PL" dirty="0" smtClean="0"/>
            <a:t>Udział w warsztatach </a:t>
          </a:r>
          <a:r>
            <a:rPr lang="pl-PL" dirty="0" err="1" smtClean="0"/>
            <a:t>antydysryminacyjnych</a:t>
          </a:r>
          <a:endParaRPr lang="pl-PL" dirty="0"/>
        </a:p>
      </dgm:t>
    </dgm:pt>
    <dgm:pt modelId="{030A537E-1474-4289-9046-51A5EE3B20FE}" type="parTrans" cxnId="{9D9BCDC1-B9AF-4B02-859D-67B236E320F2}">
      <dgm:prSet/>
      <dgm:spPr/>
      <dgm:t>
        <a:bodyPr/>
        <a:lstStyle/>
        <a:p>
          <a:endParaRPr lang="pl-PL"/>
        </a:p>
      </dgm:t>
    </dgm:pt>
    <dgm:pt modelId="{364E39BF-96D1-40CE-BBA7-C37E31F68FCB}" type="sibTrans" cxnId="{9D9BCDC1-B9AF-4B02-859D-67B236E320F2}">
      <dgm:prSet/>
      <dgm:spPr/>
      <dgm:t>
        <a:bodyPr/>
        <a:lstStyle/>
        <a:p>
          <a:endParaRPr lang="pl-PL"/>
        </a:p>
      </dgm:t>
    </dgm:pt>
    <dgm:pt modelId="{3CB17F87-E88B-4A20-AE00-A21124D0BA69}">
      <dgm:prSet phldrT="[Tekst]"/>
      <dgm:spPr/>
      <dgm:t>
        <a:bodyPr/>
        <a:lstStyle/>
        <a:p>
          <a:r>
            <a:rPr lang="pl-PL" dirty="0" smtClean="0"/>
            <a:t>Rozmowy/spotkania z osobami pochodzącymi                z różnych kultur</a:t>
          </a:r>
          <a:endParaRPr lang="pl-PL" dirty="0"/>
        </a:p>
      </dgm:t>
    </dgm:pt>
    <dgm:pt modelId="{3E2EC6A9-2E04-4218-973C-1B6F9715A9E6}" type="parTrans" cxnId="{C30C9D31-DE65-4B8D-8926-47D16D95F107}">
      <dgm:prSet/>
      <dgm:spPr/>
      <dgm:t>
        <a:bodyPr/>
        <a:lstStyle/>
        <a:p>
          <a:endParaRPr lang="pl-PL"/>
        </a:p>
      </dgm:t>
    </dgm:pt>
    <dgm:pt modelId="{8197C4DA-5FBE-41D0-96B7-3700BB143732}" type="sibTrans" cxnId="{C30C9D31-DE65-4B8D-8926-47D16D95F107}">
      <dgm:prSet/>
      <dgm:spPr/>
      <dgm:t>
        <a:bodyPr/>
        <a:lstStyle/>
        <a:p>
          <a:endParaRPr lang="pl-PL"/>
        </a:p>
      </dgm:t>
    </dgm:pt>
    <dgm:pt modelId="{5279601C-7AB1-4807-A54D-C5E1A970871F}">
      <dgm:prSet phldrT="[Tekst]"/>
      <dgm:spPr/>
      <dgm:t>
        <a:bodyPr/>
        <a:lstStyle/>
        <a:p>
          <a:r>
            <a:rPr lang="pl-PL" dirty="0" smtClean="0"/>
            <a:t>Studiowanie materiałów edukacyjnych</a:t>
          </a:r>
          <a:endParaRPr lang="pl-PL" dirty="0"/>
        </a:p>
      </dgm:t>
    </dgm:pt>
    <dgm:pt modelId="{5D8CC327-3F0D-48E7-B8A3-6648492A9FFA}" type="parTrans" cxnId="{EA987485-7560-42F2-9E9D-29CD2ADAFF16}">
      <dgm:prSet/>
      <dgm:spPr/>
      <dgm:t>
        <a:bodyPr/>
        <a:lstStyle/>
        <a:p>
          <a:endParaRPr lang="pl-PL"/>
        </a:p>
      </dgm:t>
    </dgm:pt>
    <dgm:pt modelId="{D429F715-6B05-4D47-8B60-D6742922C42C}" type="sibTrans" cxnId="{EA987485-7560-42F2-9E9D-29CD2ADAFF16}">
      <dgm:prSet/>
      <dgm:spPr/>
      <dgm:t>
        <a:bodyPr/>
        <a:lstStyle/>
        <a:p>
          <a:endParaRPr lang="pl-PL"/>
        </a:p>
      </dgm:t>
    </dgm:pt>
    <dgm:pt modelId="{9ECD1AA6-0563-4A7F-B6BC-73B21ED301BD}" type="pres">
      <dgm:prSet presAssocID="{5FB091CC-7F19-42E8-9AC6-21F36FF882F3}" presName="compositeShape" presStyleCnt="0">
        <dgm:presLayoutVars>
          <dgm:chMax val="7"/>
          <dgm:dir/>
          <dgm:resizeHandles val="exact"/>
        </dgm:presLayoutVars>
      </dgm:prSet>
      <dgm:spPr/>
    </dgm:pt>
    <dgm:pt modelId="{B2AC6D54-1994-4F79-B5DD-1A6DBCD8F502}" type="pres">
      <dgm:prSet presAssocID="{026556F6-4235-4A20-938E-A1ECA4FAB785}" presName="circ1" presStyleLbl="vennNode1" presStyleIdx="0" presStyleCnt="3"/>
      <dgm:spPr/>
      <dgm:t>
        <a:bodyPr/>
        <a:lstStyle/>
        <a:p>
          <a:endParaRPr lang="pl-PL"/>
        </a:p>
      </dgm:t>
    </dgm:pt>
    <dgm:pt modelId="{3453655B-BC77-4FC5-BC09-47AD3C1E04E8}" type="pres">
      <dgm:prSet presAssocID="{026556F6-4235-4A20-938E-A1ECA4FAB785}" presName="circ1Tx" presStyleLbl="revTx" presStyleIdx="0" presStyleCnt="0">
        <dgm:presLayoutVars>
          <dgm:chMax val="0"/>
          <dgm:chPref val="0"/>
          <dgm:bulletEnabled val="1"/>
        </dgm:presLayoutVars>
      </dgm:prSet>
      <dgm:spPr/>
      <dgm:t>
        <a:bodyPr/>
        <a:lstStyle/>
        <a:p>
          <a:endParaRPr lang="pl-PL"/>
        </a:p>
      </dgm:t>
    </dgm:pt>
    <dgm:pt modelId="{11AA4560-9FDC-41AF-BDD1-279C3D44C03A}" type="pres">
      <dgm:prSet presAssocID="{3CB17F87-E88B-4A20-AE00-A21124D0BA69}" presName="circ2" presStyleLbl="vennNode1" presStyleIdx="1" presStyleCnt="3"/>
      <dgm:spPr/>
      <dgm:t>
        <a:bodyPr/>
        <a:lstStyle/>
        <a:p>
          <a:endParaRPr lang="pl-PL"/>
        </a:p>
      </dgm:t>
    </dgm:pt>
    <dgm:pt modelId="{B4B48B93-34D5-49E9-B38D-FAC1BDB474CB}" type="pres">
      <dgm:prSet presAssocID="{3CB17F87-E88B-4A20-AE00-A21124D0BA69}" presName="circ2Tx" presStyleLbl="revTx" presStyleIdx="0" presStyleCnt="0">
        <dgm:presLayoutVars>
          <dgm:chMax val="0"/>
          <dgm:chPref val="0"/>
          <dgm:bulletEnabled val="1"/>
        </dgm:presLayoutVars>
      </dgm:prSet>
      <dgm:spPr/>
      <dgm:t>
        <a:bodyPr/>
        <a:lstStyle/>
        <a:p>
          <a:endParaRPr lang="pl-PL"/>
        </a:p>
      </dgm:t>
    </dgm:pt>
    <dgm:pt modelId="{6293BB39-75AC-4739-9282-864DC5F3E79E}" type="pres">
      <dgm:prSet presAssocID="{5279601C-7AB1-4807-A54D-C5E1A970871F}" presName="circ3" presStyleLbl="vennNode1" presStyleIdx="2" presStyleCnt="3"/>
      <dgm:spPr/>
      <dgm:t>
        <a:bodyPr/>
        <a:lstStyle/>
        <a:p>
          <a:endParaRPr lang="pl-PL"/>
        </a:p>
      </dgm:t>
    </dgm:pt>
    <dgm:pt modelId="{2D56B0C6-55B5-40E1-9AC9-081313F4EFEE}" type="pres">
      <dgm:prSet presAssocID="{5279601C-7AB1-4807-A54D-C5E1A970871F}" presName="circ3Tx" presStyleLbl="revTx" presStyleIdx="0" presStyleCnt="0">
        <dgm:presLayoutVars>
          <dgm:chMax val="0"/>
          <dgm:chPref val="0"/>
          <dgm:bulletEnabled val="1"/>
        </dgm:presLayoutVars>
      </dgm:prSet>
      <dgm:spPr/>
      <dgm:t>
        <a:bodyPr/>
        <a:lstStyle/>
        <a:p>
          <a:endParaRPr lang="pl-PL"/>
        </a:p>
      </dgm:t>
    </dgm:pt>
  </dgm:ptLst>
  <dgm:cxnLst>
    <dgm:cxn modelId="{EA987485-7560-42F2-9E9D-29CD2ADAFF16}" srcId="{5FB091CC-7F19-42E8-9AC6-21F36FF882F3}" destId="{5279601C-7AB1-4807-A54D-C5E1A970871F}" srcOrd="2" destOrd="0" parTransId="{5D8CC327-3F0D-48E7-B8A3-6648492A9FFA}" sibTransId="{D429F715-6B05-4D47-8B60-D6742922C42C}"/>
    <dgm:cxn modelId="{43640220-BE99-4C0A-8B3C-F0DBDE07171D}" type="presOf" srcId="{5279601C-7AB1-4807-A54D-C5E1A970871F}" destId="{6293BB39-75AC-4739-9282-864DC5F3E79E}" srcOrd="0" destOrd="0" presId="urn:microsoft.com/office/officeart/2005/8/layout/venn1"/>
    <dgm:cxn modelId="{9D9BCDC1-B9AF-4B02-859D-67B236E320F2}" srcId="{5FB091CC-7F19-42E8-9AC6-21F36FF882F3}" destId="{026556F6-4235-4A20-938E-A1ECA4FAB785}" srcOrd="0" destOrd="0" parTransId="{030A537E-1474-4289-9046-51A5EE3B20FE}" sibTransId="{364E39BF-96D1-40CE-BBA7-C37E31F68FCB}"/>
    <dgm:cxn modelId="{373C75E1-FCDB-4DDD-8F2B-38899755520F}" type="presOf" srcId="{3CB17F87-E88B-4A20-AE00-A21124D0BA69}" destId="{11AA4560-9FDC-41AF-BDD1-279C3D44C03A}" srcOrd="0" destOrd="0" presId="urn:microsoft.com/office/officeart/2005/8/layout/venn1"/>
    <dgm:cxn modelId="{51B0AD2F-2E1D-4B6A-8BBE-E7811A6C668D}" type="presOf" srcId="{3CB17F87-E88B-4A20-AE00-A21124D0BA69}" destId="{B4B48B93-34D5-49E9-B38D-FAC1BDB474CB}" srcOrd="1" destOrd="0" presId="urn:microsoft.com/office/officeart/2005/8/layout/venn1"/>
    <dgm:cxn modelId="{C4CD37E8-3408-4037-BD33-425133FACE13}" type="presOf" srcId="{5279601C-7AB1-4807-A54D-C5E1A970871F}" destId="{2D56B0C6-55B5-40E1-9AC9-081313F4EFEE}" srcOrd="1" destOrd="0" presId="urn:microsoft.com/office/officeart/2005/8/layout/venn1"/>
    <dgm:cxn modelId="{C30C9D31-DE65-4B8D-8926-47D16D95F107}" srcId="{5FB091CC-7F19-42E8-9AC6-21F36FF882F3}" destId="{3CB17F87-E88B-4A20-AE00-A21124D0BA69}" srcOrd="1" destOrd="0" parTransId="{3E2EC6A9-2E04-4218-973C-1B6F9715A9E6}" sibTransId="{8197C4DA-5FBE-41D0-96B7-3700BB143732}"/>
    <dgm:cxn modelId="{2C15D58C-2717-46E7-BC7C-AFBE05364FB1}" type="presOf" srcId="{026556F6-4235-4A20-938E-A1ECA4FAB785}" destId="{3453655B-BC77-4FC5-BC09-47AD3C1E04E8}" srcOrd="1" destOrd="0" presId="urn:microsoft.com/office/officeart/2005/8/layout/venn1"/>
    <dgm:cxn modelId="{3F4D10A0-7DE6-4425-BC1D-74745CFCB007}" type="presOf" srcId="{026556F6-4235-4A20-938E-A1ECA4FAB785}" destId="{B2AC6D54-1994-4F79-B5DD-1A6DBCD8F502}" srcOrd="0" destOrd="0" presId="urn:microsoft.com/office/officeart/2005/8/layout/venn1"/>
    <dgm:cxn modelId="{B61DA123-0CB0-473E-860C-E91617783B43}" type="presOf" srcId="{5FB091CC-7F19-42E8-9AC6-21F36FF882F3}" destId="{9ECD1AA6-0563-4A7F-B6BC-73B21ED301BD}" srcOrd="0" destOrd="0" presId="urn:microsoft.com/office/officeart/2005/8/layout/venn1"/>
    <dgm:cxn modelId="{192C571A-BDBA-4F7D-8E7F-2D63883F08F5}" type="presParOf" srcId="{9ECD1AA6-0563-4A7F-B6BC-73B21ED301BD}" destId="{B2AC6D54-1994-4F79-B5DD-1A6DBCD8F502}" srcOrd="0" destOrd="0" presId="urn:microsoft.com/office/officeart/2005/8/layout/venn1"/>
    <dgm:cxn modelId="{548159C5-A9A2-4183-AACA-AA4DBD081C1F}" type="presParOf" srcId="{9ECD1AA6-0563-4A7F-B6BC-73B21ED301BD}" destId="{3453655B-BC77-4FC5-BC09-47AD3C1E04E8}" srcOrd="1" destOrd="0" presId="urn:microsoft.com/office/officeart/2005/8/layout/venn1"/>
    <dgm:cxn modelId="{5604DD39-A1EC-4DE8-AA84-9887CC7C68EE}" type="presParOf" srcId="{9ECD1AA6-0563-4A7F-B6BC-73B21ED301BD}" destId="{11AA4560-9FDC-41AF-BDD1-279C3D44C03A}" srcOrd="2" destOrd="0" presId="urn:microsoft.com/office/officeart/2005/8/layout/venn1"/>
    <dgm:cxn modelId="{862D342D-0EF0-4F98-9C80-4DE313AAE195}" type="presParOf" srcId="{9ECD1AA6-0563-4A7F-B6BC-73B21ED301BD}" destId="{B4B48B93-34D5-49E9-B38D-FAC1BDB474CB}" srcOrd="3" destOrd="0" presId="urn:microsoft.com/office/officeart/2005/8/layout/venn1"/>
    <dgm:cxn modelId="{5CC3C958-ACE9-477F-AAB4-30C214BECD4C}" type="presParOf" srcId="{9ECD1AA6-0563-4A7F-B6BC-73B21ED301BD}" destId="{6293BB39-75AC-4739-9282-864DC5F3E79E}" srcOrd="4" destOrd="0" presId="urn:microsoft.com/office/officeart/2005/8/layout/venn1"/>
    <dgm:cxn modelId="{E960EB05-C8A9-4F48-8201-35CCD7873088}" type="presParOf" srcId="{9ECD1AA6-0563-4A7F-B6BC-73B21ED301BD}" destId="{2D56B0C6-55B5-40E1-9AC9-081313F4EFE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CD8DF-65B6-7D42-B0F2-E21E847CA68C}" type="datetimeFigureOut">
              <a:rPr lang="pl-PL" smtClean="0"/>
              <a:pPr/>
              <a:t>11.09.2024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595D2-6A6D-5840-914A-F1464C7450BD}" type="slidenum">
              <a:rPr lang="pl-PL" smtClean="0"/>
              <a:pPr/>
              <a:t>‹#›</a:t>
            </a:fld>
            <a:endParaRPr lang="pl-PL"/>
          </a:p>
        </p:txBody>
      </p:sp>
    </p:spTree>
    <p:extLst>
      <p:ext uri="{BB962C8B-B14F-4D97-AF65-F5344CB8AC3E}">
        <p14:creationId xmlns:p14="http://schemas.microsoft.com/office/powerpoint/2010/main" val="99241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1</a:t>
            </a:fld>
            <a:endParaRPr lang="pl-PL"/>
          </a:p>
        </p:txBody>
      </p:sp>
    </p:spTree>
    <p:extLst>
      <p:ext uri="{BB962C8B-B14F-4D97-AF65-F5344CB8AC3E}">
        <p14:creationId xmlns:p14="http://schemas.microsoft.com/office/powerpoint/2010/main" val="177893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uczestnicy  badania  zgłaszali,  iż  odnieśli  wrażenie,  że ich doradcy byli zaskoczeni różnicami kulturowymi, jakie istnieją między nimi. Ponadto kilku wspomniało, że ich doradcom brakowało samoświadomości własnej tożsamości kulturowej. To czasami przekładało się na uprzedzenia i stereotypy widoczne podczas sesji. Różnice w uznawanych wartościach prowadziły do dezorientacji,  i  wówczas  badani  uważali,  że  doradcy  nie  rozumieją  ich.  Wielu  z  badanych  młodych  ludzi  zauważyło  również,  że  doradcy  byli  niewrażliwi  na  innych  i  nastawieni na własną kulturę. W rzeczywistości kilku z nich stwierdziło, że doradcy ich osądzali.  Ponadto  niektórzy  uważali,  że  ich  doradcy  oceniali  możliwości  i  szanse  młodzieży w sposób nieuzasadniony</a:t>
            </a:r>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12</a:t>
            </a:fld>
            <a:endParaRPr lang="pl-PL"/>
          </a:p>
        </p:txBody>
      </p:sp>
    </p:spTree>
    <p:extLst>
      <p:ext uri="{BB962C8B-B14F-4D97-AF65-F5344CB8AC3E}">
        <p14:creationId xmlns:p14="http://schemas.microsoft.com/office/powerpoint/2010/main" val="268434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Osoby, które przyjechały do naszego kraju, często nie wiedzą o miejscowej kulturze zbyt</a:t>
            </a:r>
          </a:p>
          <a:p>
            <a:r>
              <a:rPr lang="pl-PL" sz="1200" kern="1200" dirty="0" smtClean="0">
                <a:solidFill>
                  <a:schemeClr val="tx1"/>
                </a:solidFill>
                <a:effectLst/>
                <a:latin typeface="+mn-lt"/>
                <a:ea typeface="+mn-ea"/>
                <a:cs typeface="+mn-cs"/>
              </a:rPr>
              <a:t>wiele. Może to prowadzić do wycofania, nieporozumień, poczucia zagubienia i konfliktów.</a:t>
            </a:r>
          </a:p>
          <a:p>
            <a:r>
              <a:rPr lang="pl-PL" sz="1200" kern="1200" dirty="0" smtClean="0">
                <a:solidFill>
                  <a:schemeClr val="tx1"/>
                </a:solidFill>
                <a:effectLst/>
                <a:latin typeface="+mn-lt"/>
                <a:ea typeface="+mn-ea"/>
                <a:cs typeface="+mn-cs"/>
              </a:rPr>
              <a:t>Istotne jest więc uczenie osób, które przyjechały do naszego kraju, prostych, praktycznych rzeczy – powinny one poznać podstawy prawa, wiedzieć o lokalnych zwyczajach żywieniowych i tych dotyczących życia codziennego. To samo tyczy się gospodarzy – często nie wiedzą oni przecież zbyt dużo o kulturze osób nowo przybyłych.</a:t>
            </a:r>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17</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19</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20</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21</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22</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23</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dirty="0" smtClean="0"/>
              <a:t>Szok kulturowy jest szczególnym rodzajem braku</a:t>
            </a:r>
          </a:p>
          <a:p>
            <a:r>
              <a:rPr lang="pl-PL" sz="1200" dirty="0" smtClean="0"/>
              <a:t>norm społecznych i zasad – jest on hamulcem w kontaktach międzykulturowych,</a:t>
            </a:r>
          </a:p>
          <a:p>
            <a:r>
              <a:rPr lang="pl-PL" sz="1200" dirty="0" smtClean="0"/>
              <a:t>przejawiającym się w poczuciu bezsilności, daremności i izolacji społecznej. Różnice</a:t>
            </a:r>
          </a:p>
          <a:p>
            <a:r>
              <a:rPr lang="pl-PL" sz="1200" dirty="0" smtClean="0"/>
              <a:t>międzykulturowe i brak poczucia znalezienia własnego miejsca w nowym środowisku</a:t>
            </a:r>
          </a:p>
          <a:p>
            <a:r>
              <a:rPr lang="pl-PL" sz="1200" dirty="0" smtClean="0"/>
              <a:t>są głównymi źródłami stresu dla osób żyjących w innych niż ich własne środowiskach</a:t>
            </a:r>
          </a:p>
          <a:p>
            <a:r>
              <a:rPr lang="pl-PL" sz="1200" dirty="0" smtClean="0"/>
              <a:t>kulturowych.</a:t>
            </a:r>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24</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25</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Ważne jest,</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aby wychwycić niewerbalne sygnały, które wysyłają, i stworzyć atmosferę bezpieczeństwa</a:t>
            </a:r>
          </a:p>
          <a:p>
            <a:r>
              <a:rPr lang="pl-PL" sz="1200" kern="1200" dirty="0" smtClean="0">
                <a:solidFill>
                  <a:schemeClr val="tx1"/>
                </a:solidFill>
                <a:effectLst/>
                <a:latin typeface="+mn-lt"/>
                <a:ea typeface="+mn-ea"/>
                <a:cs typeface="+mn-cs"/>
              </a:rPr>
              <a:t>oraz szacunku, a także aktywnie analizować przyczyny różnych </a:t>
            </a:r>
            <a:r>
              <a:rPr lang="pl-PL" sz="1200" kern="1200" dirty="0" err="1" smtClean="0">
                <a:solidFill>
                  <a:schemeClr val="tx1"/>
                </a:solidFill>
                <a:effectLst/>
                <a:latin typeface="+mn-lt"/>
                <a:ea typeface="+mn-ea"/>
                <a:cs typeface="+mn-cs"/>
              </a:rPr>
              <a:t>zachowań</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26</a:t>
            </a:fld>
            <a:endParaRPr lang="pl-PL"/>
          </a:p>
        </p:txBody>
      </p:sp>
    </p:spTree>
    <p:extLst>
      <p:ext uri="{BB962C8B-B14F-4D97-AF65-F5344CB8AC3E}">
        <p14:creationId xmlns:p14="http://schemas.microsoft.com/office/powerpoint/2010/main" val="309373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28</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29</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31</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39</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40</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41</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42</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44</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45</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3</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4</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5</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6</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dirty="0" smtClean="0"/>
              <a:t>Można je zdobywać i rozwijać poprzez studia, udział w szkoleniach lub warsztatach. Najważniejsze są jednak osobiste doświadczenia i kontakt z osobami pochodzącymi z innych kultur.</a:t>
            </a:r>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7</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8</a:t>
            </a:fld>
            <a:endParaRPr lang="pl-PL"/>
          </a:p>
        </p:txBody>
      </p:sp>
    </p:spTree>
    <p:extLst>
      <p:ext uri="{BB962C8B-B14F-4D97-AF65-F5344CB8AC3E}">
        <p14:creationId xmlns:p14="http://schemas.microsoft.com/office/powerpoint/2010/main" val="29411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97595D2-6A6D-5840-914A-F1464C7450BD}" type="slidenum">
              <a:rPr lang="pl-PL" smtClean="0"/>
              <a:pPr/>
              <a:t>9</a:t>
            </a:fld>
            <a:endParaRPr lang="pl-PL"/>
          </a:p>
        </p:txBody>
      </p:sp>
    </p:spTree>
    <p:extLst>
      <p:ext uri="{BB962C8B-B14F-4D97-AF65-F5344CB8AC3E}">
        <p14:creationId xmlns:p14="http://schemas.microsoft.com/office/powerpoint/2010/main" val="4058422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dirty="0"/>
              <a:t>Additional text here</a:t>
            </a:r>
            <a:endParaRPr lang="en-GB"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dirty="0"/>
              <a:t>Click to edit Master title style</a:t>
            </a:r>
            <a:endParaRPr lang="en-GB" dirty="0"/>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dirty="0"/>
              <a:t>Questions and Answers</a:t>
            </a:r>
            <a:endParaRPr lang="en-GB"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dirty="0"/>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dirty="0"/>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dirty="0"/>
              <a:t>Feature text or quote text to go here…</a:t>
            </a:r>
            <a:endParaRPr lang="en-GB" dirty="0"/>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dirty="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dirty="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dirty="0"/>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11" name="Title 1"/>
          <p:cNvSpPr>
            <a:spLocks noGrp="1"/>
          </p:cNvSpPr>
          <p:nvPr>
            <p:ph type="title"/>
          </p:nvPr>
        </p:nvSpPr>
        <p:spPr>
          <a:xfrm>
            <a:off x="401841" y="1066754"/>
            <a:ext cx="10515600" cy="1103115"/>
          </a:xfrm>
        </p:spPr>
        <p:txBody>
          <a:bodyPr/>
          <a:lstStyle/>
          <a:p>
            <a:r>
              <a:rPr lang="en-US" dirty="0"/>
              <a:t>Click to edit Master 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dirty="0"/>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dirty="0"/>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dirty="0"/>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dirty="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418791" y="2251480"/>
            <a:ext cx="8323810" cy="3037941"/>
          </a:xfrm>
        </p:spPr>
        <p:txBody>
          <a:bodyPr>
            <a:normAutofit fontScale="92500"/>
          </a:bodyPr>
          <a:lstStyle/>
          <a:p>
            <a:endParaRPr lang="pl-PL" sz="3200" dirty="0" smtClean="0"/>
          </a:p>
          <a:p>
            <a:endParaRPr lang="pl-PL" sz="3200" dirty="0" smtClean="0"/>
          </a:p>
          <a:p>
            <a:endParaRPr lang="pl-PL" sz="3200" dirty="0" smtClean="0"/>
          </a:p>
          <a:p>
            <a:r>
              <a:rPr lang="pl-PL" sz="3200" dirty="0" smtClean="0"/>
              <a:t>Kompetencja wielokulturowa                             w warsztacie pracy doradcy zawodowego</a:t>
            </a:r>
            <a:br>
              <a:rPr lang="pl-PL" sz="3200" dirty="0" smtClean="0"/>
            </a:br>
            <a:endParaRPr lang="en-GB" sz="3200" dirty="0">
              <a:latin typeface="Arial" charset="0"/>
              <a:ea typeface="Arial" charset="0"/>
              <a:cs typeface="Arial" charset="0"/>
            </a:endParaRPr>
          </a:p>
        </p:txBody>
      </p:sp>
      <p:sp>
        <p:nvSpPr>
          <p:cNvPr id="7" name="Text Placeholder 6"/>
          <p:cNvSpPr>
            <a:spLocks noGrp="1"/>
          </p:cNvSpPr>
          <p:nvPr>
            <p:ph type="body" sz="quarter" idx="11"/>
          </p:nvPr>
        </p:nvSpPr>
        <p:spPr>
          <a:xfrm>
            <a:off x="2051683" y="4721793"/>
            <a:ext cx="8690918" cy="1135256"/>
          </a:xfrm>
        </p:spPr>
        <p:txBody>
          <a:bodyPr>
            <a:noAutofit/>
          </a:bodyPr>
          <a:lstStyle/>
          <a:p>
            <a:pPr algn="ctr"/>
            <a:endParaRPr lang="pl-PL" sz="2000" dirty="0">
              <a:latin typeface="Arial" charset="0"/>
              <a:ea typeface="Arial" charset="0"/>
              <a:cs typeface="Arial" charset="0"/>
            </a:endParaRPr>
          </a:p>
          <a:p>
            <a:pPr algn="ctr"/>
            <a:r>
              <a:rPr lang="pl-PL" sz="2000" dirty="0" smtClean="0"/>
              <a:t>Ambasadorka </a:t>
            </a:r>
            <a:r>
              <a:rPr lang="pl-PL" sz="2000" dirty="0" err="1" smtClean="0"/>
              <a:t>Europass</a:t>
            </a:r>
            <a:r>
              <a:rPr lang="pl-PL" sz="2000" dirty="0" smtClean="0"/>
              <a:t> i </a:t>
            </a:r>
            <a:r>
              <a:rPr lang="pl-PL" sz="2000" dirty="0" err="1" smtClean="0"/>
              <a:t>Euroguidance</a:t>
            </a:r>
            <a:r>
              <a:rPr lang="pl-PL" sz="2000" dirty="0" smtClean="0"/>
              <a:t> – dr Joanna </a:t>
            </a:r>
            <a:r>
              <a:rPr lang="pl-PL" sz="2000" dirty="0" err="1" smtClean="0"/>
              <a:t>Kalejta</a:t>
            </a:r>
            <a:endParaRPr lang="pl-PL" sz="2000" dirty="0">
              <a:latin typeface="Arial" charset="0"/>
              <a:ea typeface="Arial" charset="0"/>
              <a:cs typeface="Arial" charset="0"/>
            </a:endParaRPr>
          </a:p>
          <a:p>
            <a:pPr algn="ctr"/>
            <a:endParaRPr lang="en-GB" sz="2000" dirty="0">
              <a:latin typeface="Arial" charset="0"/>
              <a:ea typeface="Arial" charset="0"/>
              <a:cs typeface="Arial" charset="0"/>
            </a:endParaRPr>
          </a:p>
        </p:txBody>
      </p:sp>
    </p:spTree>
    <p:extLst>
      <p:ext uri="{BB962C8B-B14F-4D97-AF65-F5344CB8AC3E}">
        <p14:creationId xmlns:p14="http://schemas.microsoft.com/office/powerpoint/2010/main" val="5500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Poradnictwo </a:t>
            </a:r>
            <a:r>
              <a:rPr lang="pl-PL" dirty="0" err="1"/>
              <a:t>multikulturowe</a:t>
            </a:r>
            <a:r>
              <a:rPr lang="pl-PL" dirty="0"/>
              <a:t> (MCC) </a:t>
            </a:r>
          </a:p>
        </p:txBody>
      </p:sp>
      <p:sp>
        <p:nvSpPr>
          <p:cNvPr id="3" name="Symbol zastępczy obrazu 2"/>
          <p:cNvSpPr>
            <a:spLocks noGrp="1"/>
          </p:cNvSpPr>
          <p:nvPr>
            <p:ph type="pic" sz="quarter" idx="11"/>
          </p:nvPr>
        </p:nvSpPr>
        <p:spPr/>
      </p:sp>
      <p:sp>
        <p:nvSpPr>
          <p:cNvPr id="4" name="Podtytuł 3"/>
          <p:cNvSpPr>
            <a:spLocks noGrp="1"/>
          </p:cNvSpPr>
          <p:nvPr>
            <p:ph type="subTitle" idx="4294967295"/>
          </p:nvPr>
        </p:nvSpPr>
        <p:spPr>
          <a:xfrm>
            <a:off x="413183" y="2935705"/>
            <a:ext cx="5023980" cy="3176337"/>
          </a:xfrm>
        </p:spPr>
        <p:txBody>
          <a:bodyPr>
            <a:normAutofit/>
          </a:bodyPr>
          <a:lstStyle/>
          <a:p>
            <a:r>
              <a:rPr lang="pl-PL" dirty="0" smtClean="0"/>
              <a:t>1992 roku</a:t>
            </a:r>
          </a:p>
          <a:p>
            <a:r>
              <a:rPr lang="pl-PL" dirty="0" smtClean="0"/>
              <a:t>kompetencje  </a:t>
            </a:r>
            <a:r>
              <a:rPr lang="pl-PL" dirty="0"/>
              <a:t>doradców  są  utożsamiane  ze  świadomością  (identyfikującą  uprzedzenia  </a:t>
            </a:r>
            <a:r>
              <a:rPr lang="pl-PL" dirty="0" smtClean="0"/>
              <a:t>             i  </a:t>
            </a:r>
            <a:r>
              <a:rPr lang="pl-PL" dirty="0"/>
              <a:t>założenia),  </a:t>
            </a:r>
            <a:endParaRPr lang="pl-PL" dirty="0" smtClean="0"/>
          </a:p>
          <a:p>
            <a:r>
              <a:rPr lang="pl-PL" dirty="0" smtClean="0"/>
              <a:t>wiedzą  </a:t>
            </a:r>
            <a:r>
              <a:rPr lang="pl-PL" dirty="0"/>
              <a:t>(czyli umiejętnością dokładnego zrozumienia pochodzenia kulturowego klientów</a:t>
            </a:r>
            <a:r>
              <a:rPr lang="pl-PL" dirty="0" smtClean="0"/>
              <a:t>)</a:t>
            </a:r>
          </a:p>
          <a:p>
            <a:r>
              <a:rPr lang="pl-PL" dirty="0" smtClean="0"/>
              <a:t>i   </a:t>
            </a:r>
            <a:r>
              <a:rPr lang="pl-PL" dirty="0"/>
              <a:t>umiejętnościami   (wykorzystywaniem   odpowiednich   kulturowo   interwencji).  </a:t>
            </a:r>
          </a:p>
          <a:p>
            <a:endParaRPr lang="pl-PL" dirty="0"/>
          </a:p>
        </p:txBody>
      </p:sp>
      <p:sp>
        <p:nvSpPr>
          <p:cNvPr id="6" name="Prostokąt 5"/>
          <p:cNvSpPr/>
          <p:nvPr/>
        </p:nvSpPr>
        <p:spPr>
          <a:xfrm>
            <a:off x="5855368" y="609651"/>
            <a:ext cx="6096000" cy="5632311"/>
          </a:xfrm>
          <a:prstGeom prst="rect">
            <a:avLst/>
          </a:prstGeom>
        </p:spPr>
        <p:txBody>
          <a:bodyPr>
            <a:spAutoFit/>
          </a:bodyPr>
          <a:lstStyle/>
          <a:p>
            <a:r>
              <a:rPr lang="pl-PL" sz="2400" b="1" dirty="0">
                <a:latin typeface="Arial" panose="020B0604020202020204" pitchFamily="34" charset="0"/>
                <a:cs typeface="Arial" panose="020B0604020202020204" pitchFamily="34" charset="0"/>
              </a:rPr>
              <a:t>Zadano pytania dotyczące:  </a:t>
            </a: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metryczka</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historia migracji </a:t>
            </a: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oczekiwania  </a:t>
            </a:r>
            <a:r>
              <a:rPr lang="pl-PL" sz="2400" dirty="0">
                <a:latin typeface="Arial" panose="020B0604020202020204" pitchFamily="34" charset="0"/>
                <a:cs typeface="Arial" panose="020B0604020202020204" pitchFamily="34" charset="0"/>
              </a:rPr>
              <a:t>„</a:t>
            </a:r>
            <a:r>
              <a:rPr lang="pl-PL" sz="2400" dirty="0" smtClean="0">
                <a:latin typeface="Arial" panose="020B0604020202020204" pitchFamily="34" charset="0"/>
                <a:cs typeface="Arial" panose="020B0604020202020204" pitchFamily="34" charset="0"/>
              </a:rPr>
              <a:t>doradcze”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Warunki kulturowe klienta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związki  </a:t>
            </a:r>
            <a:r>
              <a:rPr lang="pl-PL" sz="2400" dirty="0" smtClean="0">
                <a:latin typeface="Arial" panose="020B0604020202020204" pitchFamily="34" charset="0"/>
                <a:cs typeface="Arial" panose="020B0604020202020204" pitchFamily="34" charset="0"/>
              </a:rPr>
              <a:t>partnerskie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rodzina</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społeczność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obawy  </a:t>
            </a:r>
            <a:r>
              <a:rPr lang="pl-PL" sz="2400" dirty="0" smtClean="0">
                <a:latin typeface="Arial" panose="020B0604020202020204" pitchFamily="34" charset="0"/>
                <a:cs typeface="Arial" panose="020B0604020202020204" pitchFamily="34" charset="0"/>
              </a:rPr>
              <a:t>kulturowe</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pomoc  </a:t>
            </a:r>
            <a:r>
              <a:rPr lang="pl-PL" sz="2400" dirty="0" smtClean="0">
                <a:latin typeface="Arial" panose="020B0604020202020204" pitchFamily="34" charset="0"/>
                <a:cs typeface="Arial" panose="020B0604020202020204" pitchFamily="34" charset="0"/>
              </a:rPr>
              <a:t>zawodowa</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podobieństwa  i  różnice  </a:t>
            </a:r>
            <a:r>
              <a:rPr lang="pl-PL" sz="2400" dirty="0" smtClean="0">
                <a:latin typeface="Arial" panose="020B0604020202020204" pitchFamily="34" charset="0"/>
                <a:cs typeface="Arial" panose="020B0604020202020204" pitchFamily="34" charset="0"/>
              </a:rPr>
              <a:t>kulturowe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smtClean="0">
                <a:latin typeface="Arial" panose="020B0604020202020204" pitchFamily="34" charset="0"/>
                <a:cs typeface="Arial" panose="020B0604020202020204" pitchFamily="34" charset="0"/>
              </a:rPr>
              <a:t>pomocne  </a:t>
            </a:r>
            <a:r>
              <a:rPr lang="pl-PL" sz="2400" dirty="0">
                <a:latin typeface="Arial" panose="020B0604020202020204" pitchFamily="34" charset="0"/>
                <a:cs typeface="Arial" panose="020B0604020202020204" pitchFamily="34" charset="0"/>
              </a:rPr>
              <a:t>aspekty  </a:t>
            </a:r>
            <a:r>
              <a:rPr lang="pl-PL" sz="2400" dirty="0" smtClean="0">
                <a:latin typeface="Arial" panose="020B0604020202020204" pitchFamily="34" charset="0"/>
                <a:cs typeface="Arial" panose="020B0604020202020204" pitchFamily="34" charset="0"/>
              </a:rPr>
              <a:t>poradnictwa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dodatkowe  źródła  </a:t>
            </a:r>
            <a:r>
              <a:rPr lang="pl-PL" sz="2400" dirty="0" smtClean="0">
                <a:latin typeface="Arial" panose="020B0604020202020204" pitchFamily="34" charset="0"/>
                <a:cs typeface="Arial" panose="020B0604020202020204" pitchFamily="34" charset="0"/>
              </a:rPr>
              <a:t>wsparcia  </a:t>
            </a:r>
            <a:endParaRPr lang="pl-PL"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pl-PL" sz="2400" dirty="0">
                <a:latin typeface="Arial" panose="020B0604020202020204" pitchFamily="34" charset="0"/>
                <a:cs typeface="Arial" panose="020B0604020202020204" pitchFamily="34" charset="0"/>
              </a:rPr>
              <a:t>porady  dla  specjalistów  pracujących  </a:t>
            </a:r>
            <a:r>
              <a:rPr lang="pl-PL" sz="2400" dirty="0" smtClean="0">
                <a:latin typeface="Arial" panose="020B0604020202020204" pitchFamily="34" charset="0"/>
                <a:cs typeface="Arial" panose="020B0604020202020204" pitchFamily="34" charset="0"/>
              </a:rPr>
              <a:t>            z  </a:t>
            </a:r>
            <a:r>
              <a:rPr lang="pl-PL" sz="2400" dirty="0">
                <a:latin typeface="Arial" panose="020B0604020202020204" pitchFamily="34" charset="0"/>
                <a:cs typeface="Arial" panose="020B0604020202020204" pitchFamily="34" charset="0"/>
              </a:rPr>
              <a:t>nowo  </a:t>
            </a:r>
            <a:r>
              <a:rPr lang="pl-PL" sz="2400" dirty="0" smtClean="0">
                <a:latin typeface="Arial" panose="020B0604020202020204" pitchFamily="34" charset="0"/>
                <a:cs typeface="Arial" panose="020B0604020202020204" pitchFamily="34" charset="0"/>
              </a:rPr>
              <a:t>przybyłymi </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05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Wyniki: </a:t>
            </a:r>
            <a:br>
              <a:rPr lang="pl-PL" dirty="0"/>
            </a:br>
            <a:endParaRPr lang="pl-PL" dirty="0"/>
          </a:p>
        </p:txBody>
      </p:sp>
      <p:sp>
        <p:nvSpPr>
          <p:cNvPr id="3" name="Symbol zastępczy tekstu 2"/>
          <p:cNvSpPr>
            <a:spLocks noGrp="1"/>
          </p:cNvSpPr>
          <p:nvPr>
            <p:ph type="body" sz="quarter" idx="12"/>
          </p:nvPr>
        </p:nvSpPr>
        <p:spPr>
          <a:xfrm>
            <a:off x="404064" y="3183043"/>
            <a:ext cx="10572332" cy="2784619"/>
          </a:xfrm>
        </p:spPr>
        <p:txBody>
          <a:bodyPr/>
          <a:lstStyle/>
          <a:p>
            <a:pPr algn="just">
              <a:lnSpc>
                <a:spcPct val="115000"/>
              </a:lnSpc>
              <a:spcAft>
                <a:spcPts val="1000"/>
              </a:spcAft>
            </a:pPr>
            <a:r>
              <a:rPr lang="pl-PL" sz="2400" b="1" dirty="0">
                <a:latin typeface="Times New Roman"/>
                <a:ea typeface="Calibri"/>
                <a:cs typeface="Times New Roman"/>
              </a:rPr>
              <a:t>(a)  samoświadomość  doradcy,  </a:t>
            </a:r>
            <a:endParaRPr lang="pl-PL" sz="2000" b="1" dirty="0">
              <a:latin typeface="Calibri"/>
              <a:ea typeface="Calibri"/>
              <a:cs typeface="Times New Roman"/>
            </a:endParaRPr>
          </a:p>
          <a:p>
            <a:pPr algn="just">
              <a:lnSpc>
                <a:spcPct val="115000"/>
              </a:lnSpc>
              <a:spcAft>
                <a:spcPts val="1000"/>
              </a:spcAft>
            </a:pPr>
            <a:r>
              <a:rPr lang="pl-PL" sz="2400" b="1" dirty="0">
                <a:latin typeface="Times New Roman"/>
                <a:ea typeface="Calibri"/>
                <a:cs typeface="Times New Roman"/>
              </a:rPr>
              <a:t>(b)  wiedza  doradcy,  </a:t>
            </a:r>
            <a:endParaRPr lang="pl-PL" sz="2000" b="1" dirty="0">
              <a:latin typeface="Calibri"/>
              <a:ea typeface="Calibri"/>
              <a:cs typeface="Times New Roman"/>
            </a:endParaRPr>
          </a:p>
          <a:p>
            <a:pPr algn="just">
              <a:lnSpc>
                <a:spcPct val="115000"/>
              </a:lnSpc>
              <a:spcAft>
                <a:spcPts val="1000"/>
              </a:spcAft>
            </a:pPr>
            <a:r>
              <a:rPr lang="pl-PL" sz="2400" b="1" dirty="0">
                <a:latin typeface="Times New Roman"/>
                <a:ea typeface="Calibri"/>
                <a:cs typeface="Times New Roman"/>
              </a:rPr>
              <a:t>(c)  umiejętności  doradcy,  </a:t>
            </a:r>
            <a:endParaRPr lang="pl-PL" sz="2000" b="1" dirty="0">
              <a:latin typeface="Calibri"/>
              <a:ea typeface="Calibri"/>
              <a:cs typeface="Times New Roman"/>
            </a:endParaRPr>
          </a:p>
          <a:p>
            <a:pPr algn="just">
              <a:lnSpc>
                <a:spcPct val="115000"/>
              </a:lnSpc>
              <a:spcAft>
                <a:spcPts val="1000"/>
              </a:spcAft>
            </a:pPr>
            <a:r>
              <a:rPr lang="pl-PL" sz="2400" b="1" dirty="0">
                <a:latin typeface="Times New Roman"/>
                <a:ea typeface="Calibri"/>
                <a:cs typeface="Times New Roman"/>
              </a:rPr>
              <a:t>(d)  jakość  relacji  doradca–klient.  </a:t>
            </a:r>
            <a:endParaRPr lang="pl-PL" sz="2000" b="1" dirty="0">
              <a:latin typeface="Calibri"/>
              <a:ea typeface="Calibri"/>
              <a:cs typeface="Times New Roman"/>
            </a:endParaRPr>
          </a:p>
          <a:p>
            <a:endParaRPr lang="pl-PL" dirty="0"/>
          </a:p>
        </p:txBody>
      </p:sp>
      <p:sp>
        <p:nvSpPr>
          <p:cNvPr id="4" name="Symbol zastępczy tekstu 3"/>
          <p:cNvSpPr>
            <a:spLocks noGrp="1"/>
          </p:cNvSpPr>
          <p:nvPr>
            <p:ph type="body" sz="quarter" idx="13"/>
          </p:nvPr>
        </p:nvSpPr>
        <p:spPr>
          <a:xfrm>
            <a:off x="381098" y="2037347"/>
            <a:ext cx="9885849" cy="1127912"/>
          </a:xfrm>
        </p:spPr>
        <p:txBody>
          <a:bodyPr>
            <a:normAutofit/>
          </a:bodyPr>
          <a:lstStyle/>
          <a:p>
            <a:r>
              <a:rPr lang="pl-PL" dirty="0"/>
              <a:t>Uzyskane wyniki umożliwiły wyłonienie czterech kategorii odnośnie do kompetencji doradztwa wielokulturowego (MCC), które zostały uznane za ważne dla uczestników.  </a:t>
            </a:r>
          </a:p>
        </p:txBody>
      </p:sp>
    </p:spTree>
    <p:extLst>
      <p:ext uri="{BB962C8B-B14F-4D97-AF65-F5344CB8AC3E}">
        <p14:creationId xmlns:p14="http://schemas.microsoft.com/office/powerpoint/2010/main" val="258083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Samoświadomość  doradcy  </a:t>
            </a:r>
          </a:p>
        </p:txBody>
      </p:sp>
      <p:sp>
        <p:nvSpPr>
          <p:cNvPr id="3" name="Symbol zastępczy obrazu 2"/>
          <p:cNvSpPr>
            <a:spLocks noGrp="1"/>
          </p:cNvSpPr>
          <p:nvPr>
            <p:ph type="pic" sz="quarter" idx="11"/>
          </p:nvPr>
        </p:nvSpPr>
        <p:spPr/>
      </p:sp>
      <p:sp>
        <p:nvSpPr>
          <p:cNvPr id="6" name="Prostokąt 5"/>
          <p:cNvSpPr/>
          <p:nvPr/>
        </p:nvSpPr>
        <p:spPr>
          <a:xfrm>
            <a:off x="5855369" y="471152"/>
            <a:ext cx="6096000" cy="5016758"/>
          </a:xfrm>
          <a:prstGeom prst="rect">
            <a:avLst/>
          </a:prstGeom>
        </p:spPr>
        <p:txBody>
          <a:bodyPr>
            <a:spAutoFit/>
          </a:bodyPr>
          <a:lstStyle/>
          <a:p>
            <a:pPr algn="just"/>
            <a:r>
              <a:rPr lang="pl-PL" sz="2000" dirty="0">
                <a:latin typeface="Arial" panose="020B0604020202020204" pitchFamily="34" charset="0"/>
                <a:cs typeface="Arial" panose="020B0604020202020204" pitchFamily="34" charset="0"/>
              </a:rPr>
              <a:t>Większość  </a:t>
            </a:r>
            <a:r>
              <a:rPr lang="pl-PL" sz="2000" dirty="0" smtClean="0">
                <a:latin typeface="Arial" panose="020B0604020202020204" pitchFamily="34" charset="0"/>
                <a:cs typeface="Arial" panose="020B0604020202020204" pitchFamily="34" charset="0"/>
              </a:rPr>
              <a:t>krytycznie  </a:t>
            </a:r>
            <a:r>
              <a:rPr lang="pl-PL" sz="2000" dirty="0">
                <a:latin typeface="Arial" panose="020B0604020202020204" pitchFamily="34" charset="0"/>
                <a:cs typeface="Arial" panose="020B0604020202020204" pitchFamily="34" charset="0"/>
              </a:rPr>
              <a:t>wypowiadała się o roli samoświadomości </a:t>
            </a:r>
            <a:r>
              <a:rPr lang="pl-PL" sz="2000" dirty="0" smtClean="0">
                <a:latin typeface="Arial" panose="020B0604020202020204" pitchFamily="34" charset="0"/>
                <a:cs typeface="Arial" panose="020B0604020202020204" pitchFamily="34" charset="0"/>
              </a:rPr>
              <a:t>doradcy. </a:t>
            </a:r>
          </a:p>
          <a:p>
            <a:pPr algn="just"/>
            <a:r>
              <a:rPr lang="pl-PL" sz="2000" dirty="0" smtClean="0">
                <a:latin typeface="Arial" panose="020B0604020202020204" pitchFamily="34" charset="0"/>
                <a:cs typeface="Arial" panose="020B0604020202020204" pitchFamily="34" charset="0"/>
              </a:rPr>
              <a:t>Wielu  </a:t>
            </a:r>
            <a:r>
              <a:rPr lang="pl-PL" sz="2000" dirty="0">
                <a:latin typeface="Arial" panose="020B0604020202020204" pitchFamily="34" charset="0"/>
                <a:cs typeface="Arial" panose="020B0604020202020204" pitchFamily="34" charset="0"/>
              </a:rPr>
              <a:t>uczestników </a:t>
            </a:r>
            <a:r>
              <a:rPr lang="pl-PL" sz="2000" dirty="0" smtClean="0">
                <a:latin typeface="Arial" panose="020B0604020202020204" pitchFamily="34" charset="0"/>
                <a:cs typeface="Arial" panose="020B0604020202020204" pitchFamily="34" charset="0"/>
              </a:rPr>
              <a:t>stwierdziło</a:t>
            </a:r>
            <a:r>
              <a:rPr lang="pl-PL" sz="2000" dirty="0">
                <a:latin typeface="Arial" panose="020B0604020202020204" pitchFamily="34" charset="0"/>
                <a:cs typeface="Arial" panose="020B0604020202020204" pitchFamily="34" charset="0"/>
              </a:rPr>
              <a:t>,  że  ich  doradcy  wykazali  się  samoświadomością,  co  ocenili  jako  korzystne dla nich.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Uczestnicy </a:t>
            </a:r>
            <a:r>
              <a:rPr lang="pl-PL" sz="2000" dirty="0">
                <a:latin typeface="Arial" panose="020B0604020202020204" pitchFamily="34" charset="0"/>
                <a:cs typeface="Arial" panose="020B0604020202020204" pitchFamily="34" charset="0"/>
              </a:rPr>
              <a:t>ci pozytywnie odnieśli się do uznawania przez doradców różnic kulturowych i innych różnic, jakie zachodzą między nimi.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Na </a:t>
            </a:r>
            <a:r>
              <a:rPr lang="pl-PL" sz="2000" dirty="0">
                <a:latin typeface="Arial" panose="020B0604020202020204" pitchFamily="34" charset="0"/>
                <a:cs typeface="Arial" panose="020B0604020202020204" pitchFamily="34" charset="0"/>
              </a:rPr>
              <a:t>przykład </a:t>
            </a:r>
            <a:r>
              <a:rPr lang="pl-PL" sz="2000" dirty="0">
                <a:solidFill>
                  <a:srgbClr val="00B050"/>
                </a:solidFill>
                <a:latin typeface="Arial" panose="020B0604020202020204" pitchFamily="34" charset="0"/>
                <a:cs typeface="Arial" panose="020B0604020202020204" pitchFamily="34" charset="0"/>
              </a:rPr>
              <a:t>uczestniczenie  w  zajęciach  przy  różnicy  wieku  </a:t>
            </a:r>
            <a:r>
              <a:rPr lang="pl-PL" sz="2000" dirty="0">
                <a:latin typeface="Arial" panose="020B0604020202020204" pitchFamily="34" charset="0"/>
                <a:cs typeface="Arial" panose="020B0604020202020204" pitchFamily="34" charset="0"/>
              </a:rPr>
              <a:t>wzbudzała  w  niektórych  poczucie,  że doradca ma doświadczenie w pracy z młodszymi od siebie ludźmi i może być dla nich bardziej wyrozumiały.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Zauważono, </a:t>
            </a:r>
            <a:r>
              <a:rPr lang="pl-PL" sz="2000" dirty="0">
                <a:latin typeface="Arial" panose="020B0604020202020204" pitchFamily="34" charset="0"/>
                <a:cs typeface="Arial" panose="020B0604020202020204" pitchFamily="34" charset="0"/>
              </a:rPr>
              <a:t>że gdy doradcy byli świadomi swoich </a:t>
            </a:r>
            <a:r>
              <a:rPr lang="pl-PL" sz="2000" dirty="0" smtClean="0">
                <a:latin typeface="Arial" panose="020B0604020202020204" pitchFamily="34" charset="0"/>
                <a:cs typeface="Arial" panose="020B0604020202020204" pitchFamily="34" charset="0"/>
              </a:rPr>
              <a:t>własnych, </a:t>
            </a:r>
            <a:r>
              <a:rPr lang="pl-PL" sz="2000" dirty="0">
                <a:latin typeface="Arial" panose="020B0604020202020204" pitchFamily="34" charset="0"/>
                <a:cs typeface="Arial" panose="020B0604020202020204" pitchFamily="34" charset="0"/>
              </a:rPr>
              <a:t>pomogło to badanym w budowaniu zaufania i otwarciu się na swoich doradców.</a:t>
            </a:r>
          </a:p>
        </p:txBody>
      </p:sp>
    </p:spTree>
    <p:extLst>
      <p:ext uri="{BB962C8B-B14F-4D97-AF65-F5344CB8AC3E}">
        <p14:creationId xmlns:p14="http://schemas.microsoft.com/office/powerpoint/2010/main" val="23184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Wiedza doradców</a:t>
            </a:r>
            <a:endParaRPr lang="pl-PL" dirty="0"/>
          </a:p>
        </p:txBody>
      </p:sp>
      <p:sp>
        <p:nvSpPr>
          <p:cNvPr id="3" name="Symbol zastępczy obrazu 2"/>
          <p:cNvSpPr>
            <a:spLocks noGrp="1"/>
          </p:cNvSpPr>
          <p:nvPr>
            <p:ph type="pic" sz="quarter" idx="11"/>
          </p:nvPr>
        </p:nvSpPr>
        <p:spPr/>
      </p:sp>
      <p:sp>
        <p:nvSpPr>
          <p:cNvPr id="6" name="Prostokąt 5"/>
          <p:cNvSpPr/>
          <p:nvPr/>
        </p:nvSpPr>
        <p:spPr>
          <a:xfrm>
            <a:off x="5823285" y="635856"/>
            <a:ext cx="6096000" cy="5324535"/>
          </a:xfrm>
          <a:prstGeom prst="rect">
            <a:avLst/>
          </a:prstGeom>
        </p:spPr>
        <p:txBody>
          <a:bodyPr>
            <a:spAutoFit/>
          </a:bodyPr>
          <a:lstStyle/>
          <a:p>
            <a:pPr algn="just"/>
            <a:r>
              <a:rPr lang="pl-PL" sz="2000" dirty="0" smtClean="0">
                <a:latin typeface="Arial" panose="020B0604020202020204" pitchFamily="34" charset="0"/>
                <a:cs typeface="Arial" panose="020B0604020202020204" pitchFamily="34" charset="0"/>
              </a:rPr>
              <a:t>wiedza doradców  </a:t>
            </a:r>
            <a:r>
              <a:rPr lang="pl-PL" sz="2000" dirty="0">
                <a:latin typeface="Arial" panose="020B0604020202020204" pitchFamily="34" charset="0"/>
                <a:cs typeface="Arial" panose="020B0604020202020204" pitchFamily="34" charset="0"/>
              </a:rPr>
              <a:t>na  temat  </a:t>
            </a:r>
            <a:r>
              <a:rPr lang="pl-PL" sz="2000" dirty="0" smtClean="0">
                <a:latin typeface="Arial" panose="020B0604020202020204" pitchFamily="34" charset="0"/>
                <a:cs typeface="Arial" panose="020B0604020202020204" pitchFamily="34" charset="0"/>
              </a:rPr>
              <a:t>kultury -  obejmowała   </a:t>
            </a:r>
            <a:r>
              <a:rPr lang="pl-PL" sz="2000" dirty="0">
                <a:latin typeface="Arial" panose="020B0604020202020204" pitchFamily="34" charset="0"/>
                <a:cs typeface="Arial" panose="020B0604020202020204" pitchFamily="34" charset="0"/>
              </a:rPr>
              <a:t>znajomość  doświadczeń  imigrantów,  różnic  kulturowych  oraz  tożsamości  osobistej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kulturowej  badanych.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Kiedy  </a:t>
            </a:r>
            <a:r>
              <a:rPr lang="pl-PL" sz="2000" dirty="0">
                <a:latin typeface="Arial" panose="020B0604020202020204" pitchFamily="34" charset="0"/>
                <a:cs typeface="Arial" panose="020B0604020202020204" pitchFamily="34" charset="0"/>
              </a:rPr>
              <a:t>doradcy  wykazywali  się  wiedzą  dotyczącą  </a:t>
            </a:r>
            <a:r>
              <a:rPr lang="pl-PL" sz="2000" dirty="0" smtClean="0">
                <a:latin typeface="Arial" panose="020B0604020202020204" pitchFamily="34" charset="0"/>
                <a:cs typeface="Arial" panose="020B0604020202020204" pitchFamily="34" charset="0"/>
              </a:rPr>
              <a:t>specyfiki  kultury,  </a:t>
            </a:r>
            <a:r>
              <a:rPr lang="pl-PL" sz="2000" dirty="0">
                <a:latin typeface="Arial" panose="020B0604020202020204" pitchFamily="34" charset="0"/>
                <a:cs typeface="Arial" panose="020B0604020202020204" pitchFamily="34" charset="0"/>
              </a:rPr>
              <a:t>pozwalało to uczestnikom badań lepiej zrozumieć proces doradztwa i pomogło im poczuć  się  zrozumianymi.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Zwracali  </a:t>
            </a:r>
            <a:r>
              <a:rPr lang="pl-PL" sz="2000" dirty="0">
                <a:latin typeface="Arial" panose="020B0604020202020204" pitchFamily="34" charset="0"/>
                <a:cs typeface="Arial" panose="020B0604020202020204" pitchFamily="34" charset="0"/>
              </a:rPr>
              <a:t>jednak  uwagę  na  </a:t>
            </a:r>
            <a:r>
              <a:rPr lang="pl-PL" sz="2000" dirty="0">
                <a:solidFill>
                  <a:srgbClr val="00B050"/>
                </a:solidFill>
                <a:latin typeface="Arial" panose="020B0604020202020204" pitchFamily="34" charset="0"/>
                <a:cs typeface="Arial" panose="020B0604020202020204" pitchFamily="34" charset="0"/>
              </a:rPr>
              <a:t>różnicę  między  posiadaniem  wiedzy  o  różnicach  kulturowych  a  rozumieniem  ich</a:t>
            </a:r>
            <a:r>
              <a:rPr lang="pl-PL" sz="2000" dirty="0">
                <a:latin typeface="Arial" panose="020B0604020202020204" pitchFamily="34" charset="0"/>
                <a:cs typeface="Arial" panose="020B0604020202020204" pitchFamily="34" charset="0"/>
              </a:rPr>
              <a:t>  jako  przedstawicieli  danej kultury, podkreślając, że nie były to procesy synonimiczne. </a:t>
            </a:r>
            <a:endParaRPr lang="pl-PL" sz="2000" dirty="0" smtClean="0">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Niektórzy </a:t>
            </a:r>
            <a:r>
              <a:rPr lang="pl-PL" sz="2000" dirty="0">
                <a:latin typeface="Arial" panose="020B0604020202020204" pitchFamily="34" charset="0"/>
                <a:cs typeface="Arial" panose="020B0604020202020204" pitchFamily="34" charset="0"/>
              </a:rPr>
              <a:t>badani  stwierdzili,  że  trudno  im  było  wytłumaczyć  wszystko </a:t>
            </a:r>
            <a:r>
              <a:rPr lang="pl-PL" sz="2000" dirty="0" smtClean="0">
                <a:latin typeface="Arial" panose="020B0604020202020204" pitchFamily="34" charset="0"/>
                <a:cs typeface="Arial" panose="020B0604020202020204" pitchFamily="34" charset="0"/>
              </a:rPr>
              <a:t>doradcy</a:t>
            </a:r>
            <a:r>
              <a:rPr lang="pl-PL" sz="2000" dirty="0">
                <a:latin typeface="Arial" panose="020B0604020202020204" pitchFamily="34" charset="0"/>
                <a:cs typeface="Arial" panose="020B0604020202020204" pitchFamily="34" charset="0"/>
              </a:rPr>
              <a:t>,  który  nie mógł ich do końca zrozumieć z powodu odmiennych doświadczeń życiowych</a:t>
            </a:r>
          </a:p>
        </p:txBody>
      </p:sp>
    </p:spTree>
    <p:extLst>
      <p:ext uri="{BB962C8B-B14F-4D97-AF65-F5344CB8AC3E}">
        <p14:creationId xmlns:p14="http://schemas.microsoft.com/office/powerpoint/2010/main" val="329410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Umiejętności doradcy</a:t>
            </a:r>
            <a:endParaRPr lang="pl-PL" dirty="0"/>
          </a:p>
        </p:txBody>
      </p:sp>
      <p:sp>
        <p:nvSpPr>
          <p:cNvPr id="3" name="Symbol zastępczy obrazu 2"/>
          <p:cNvSpPr>
            <a:spLocks noGrp="1"/>
          </p:cNvSpPr>
          <p:nvPr>
            <p:ph type="pic" sz="quarter" idx="11"/>
          </p:nvPr>
        </p:nvSpPr>
        <p:spPr/>
      </p:sp>
      <p:sp>
        <p:nvSpPr>
          <p:cNvPr id="6" name="Prostokąt 5"/>
          <p:cNvSpPr/>
          <p:nvPr/>
        </p:nvSpPr>
        <p:spPr>
          <a:xfrm>
            <a:off x="5791200" y="1101493"/>
            <a:ext cx="6096000" cy="3170099"/>
          </a:xfrm>
          <a:prstGeom prst="rect">
            <a:avLst/>
          </a:prstGeom>
        </p:spPr>
        <p:txBody>
          <a:bodyPr>
            <a:spAutoFit/>
          </a:bodyPr>
          <a:lstStyle/>
          <a:p>
            <a:pPr algn="just"/>
            <a:r>
              <a:rPr lang="pl-PL" sz="2000" dirty="0" smtClean="0">
                <a:latin typeface="Arial" panose="020B0604020202020204" pitchFamily="34" charset="0"/>
                <a:cs typeface="Arial" panose="020B0604020202020204" pitchFamily="34" charset="0"/>
              </a:rPr>
              <a:t>Badani wyrazili </a:t>
            </a:r>
            <a:r>
              <a:rPr lang="pl-PL" sz="2000" dirty="0">
                <a:latin typeface="Arial" panose="020B0604020202020204" pitchFamily="34" charset="0"/>
                <a:cs typeface="Arial" panose="020B0604020202020204" pitchFamily="34" charset="0"/>
              </a:rPr>
              <a:t>opinię,  że  doceniają  doświadczenie  zawodowe  swoich  doradców,  wskazując,  że  są  przekonani,  iż  ich  doradcy  posiadali  wyjątkowe kwalifikacje pozwalające im zrozumieć swoje </a:t>
            </a:r>
            <a:r>
              <a:rPr lang="pl-PL" sz="2000" dirty="0" smtClean="0">
                <a:latin typeface="Arial" panose="020B0604020202020204" pitchFamily="34" charset="0"/>
                <a:cs typeface="Arial" panose="020B0604020202020204" pitchFamily="34" charset="0"/>
              </a:rPr>
              <a:t>obawy.</a:t>
            </a:r>
            <a:endParaRPr lang="pl-PL" sz="2000" dirty="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Wielu  z  nich  uważało,  że  ich  </a:t>
            </a:r>
            <a:r>
              <a:rPr lang="pl-PL" sz="2000" dirty="0">
                <a:solidFill>
                  <a:srgbClr val="00B050"/>
                </a:solidFill>
                <a:latin typeface="Arial" panose="020B0604020202020204" pitchFamily="34" charset="0"/>
                <a:cs typeface="Arial" panose="020B0604020202020204" pitchFamily="34" charset="0"/>
              </a:rPr>
              <a:t>doradcom  brakowało  doświadczenia  w pracy z klientami wielokulturowymi. </a:t>
            </a:r>
            <a:endParaRPr lang="pl-PL" sz="2000" dirty="0" smtClean="0">
              <a:solidFill>
                <a:srgbClr val="00B050"/>
              </a:solidFill>
              <a:latin typeface="Arial" panose="020B0604020202020204" pitchFamily="34" charset="0"/>
              <a:cs typeface="Arial" panose="020B0604020202020204" pitchFamily="34" charset="0"/>
            </a:endParaRPr>
          </a:p>
          <a:p>
            <a:pPr algn="just"/>
            <a:r>
              <a:rPr lang="pl-PL" sz="2000" dirty="0" smtClean="0">
                <a:latin typeface="Arial" panose="020B0604020202020204" pitchFamily="34" charset="0"/>
                <a:cs typeface="Arial" panose="020B0604020202020204" pitchFamily="34" charset="0"/>
              </a:rPr>
              <a:t>Niektórzy </a:t>
            </a:r>
            <a:r>
              <a:rPr lang="pl-PL" sz="2000" dirty="0">
                <a:latin typeface="Arial" panose="020B0604020202020204" pitchFamily="34" charset="0"/>
                <a:cs typeface="Arial" panose="020B0604020202020204" pitchFamily="34" charset="0"/>
              </a:rPr>
              <a:t>zauważyli, że ci doradcy określają zachowanie kulturowe jako dysfunkcjonalne.</a:t>
            </a:r>
          </a:p>
        </p:txBody>
      </p:sp>
    </p:spTree>
    <p:extLst>
      <p:ext uri="{BB962C8B-B14F-4D97-AF65-F5344CB8AC3E}">
        <p14:creationId xmlns:p14="http://schemas.microsoft.com/office/powerpoint/2010/main" val="50660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8"/>
          </p:nvPr>
        </p:nvSpPr>
        <p:spPr>
          <a:xfrm>
            <a:off x="3336758" y="5272275"/>
            <a:ext cx="3273492" cy="789045"/>
          </a:xfrm>
        </p:spPr>
        <p:txBody>
          <a:bodyPr>
            <a:normAutofit/>
          </a:bodyPr>
          <a:lstStyle/>
          <a:p>
            <a:r>
              <a:rPr lang="pl-PL" dirty="0" smtClean="0"/>
              <a:t>Świadoma niekompetencja</a:t>
            </a:r>
            <a:endParaRPr lang="pl-PL" dirty="0"/>
          </a:p>
        </p:txBody>
      </p:sp>
      <p:sp>
        <p:nvSpPr>
          <p:cNvPr id="8" name="Tytuł 7"/>
          <p:cNvSpPr>
            <a:spLocks noGrp="1"/>
          </p:cNvSpPr>
          <p:nvPr>
            <p:ph type="title"/>
          </p:nvPr>
        </p:nvSpPr>
        <p:spPr>
          <a:xfrm>
            <a:off x="401841" y="1066754"/>
            <a:ext cx="11052222" cy="1103115"/>
          </a:xfrm>
        </p:spPr>
        <p:txBody>
          <a:bodyPr>
            <a:normAutofit/>
          </a:bodyPr>
          <a:lstStyle/>
          <a:p>
            <a:r>
              <a:rPr lang="pl-PL" sz="3600" dirty="0"/>
              <a:t>Etapy rozwoju </a:t>
            </a:r>
            <a:r>
              <a:rPr lang="pl-PL" sz="3600" dirty="0" smtClean="0"/>
              <a:t>kompetencji wielokulturowych</a:t>
            </a:r>
            <a:endParaRPr lang="pl-PL" sz="3600" dirty="0"/>
          </a:p>
        </p:txBody>
      </p:sp>
      <p:sp>
        <p:nvSpPr>
          <p:cNvPr id="13" name="Prostokąt 12"/>
          <p:cNvSpPr/>
          <p:nvPr/>
        </p:nvSpPr>
        <p:spPr>
          <a:xfrm>
            <a:off x="3481137" y="6061320"/>
            <a:ext cx="8357937" cy="646331"/>
          </a:xfrm>
          <a:prstGeom prst="rect">
            <a:avLst/>
          </a:prstGeom>
        </p:spPr>
        <p:txBody>
          <a:bodyPr wrap="square">
            <a:spAutoFit/>
          </a:bodyPr>
          <a:lstStyle/>
          <a:p>
            <a:r>
              <a:rPr lang="pl-PL" dirty="0"/>
              <a:t>https://</a:t>
            </a:r>
            <a:r>
              <a:rPr lang="pl-PL" dirty="0" smtClean="0"/>
              <a:t>ec.europa.eu/programmes/erasmus-plus/project-result-content/f6d75a76-1891-4f8d-b020-559cb3bf9067/O3_Educational%20materials_PL.pdf</a:t>
            </a:r>
            <a:endParaRPr lang="pl-PL" dirty="0"/>
          </a:p>
        </p:txBody>
      </p:sp>
      <p:sp>
        <p:nvSpPr>
          <p:cNvPr id="16" name="pole tekstowe 15"/>
          <p:cNvSpPr txBox="1"/>
          <p:nvPr/>
        </p:nvSpPr>
        <p:spPr>
          <a:xfrm>
            <a:off x="144380" y="2322474"/>
            <a:ext cx="2967788" cy="1569660"/>
          </a:xfrm>
          <a:prstGeom prst="rect">
            <a:avLst/>
          </a:prstGeom>
          <a:noFill/>
        </p:spPr>
        <p:txBody>
          <a:bodyPr wrap="square" rtlCol="0">
            <a:spAutoFit/>
          </a:bodyPr>
          <a:lstStyle/>
          <a:p>
            <a:r>
              <a:rPr lang="pl-PL" sz="3200" dirty="0" smtClean="0"/>
              <a:t>Niedostrzeganie różnic między-kulturowych </a:t>
            </a:r>
            <a:endParaRPr lang="pl-PL" sz="3200" dirty="0"/>
          </a:p>
        </p:txBody>
      </p:sp>
      <p:sp>
        <p:nvSpPr>
          <p:cNvPr id="18" name="Symbol zastępczy obrazu 13"/>
          <p:cNvSpPr>
            <a:spLocks noGrp="1"/>
          </p:cNvSpPr>
          <p:nvPr>
            <p:ph type="body" sz="quarter" idx="20"/>
          </p:nvPr>
        </p:nvSpPr>
        <p:spPr>
          <a:xfrm>
            <a:off x="468313" y="5037222"/>
            <a:ext cx="2403224" cy="879392"/>
          </a:xfrm>
        </p:spPr>
        <p:txBody>
          <a:bodyPr>
            <a:normAutofit/>
          </a:bodyPr>
          <a:lstStyle/>
          <a:p>
            <a:r>
              <a:rPr lang="pl-PL" dirty="0" smtClean="0"/>
              <a:t>Niekompetencja świadoma</a:t>
            </a:r>
            <a:endParaRPr lang="pl-PL" dirty="0"/>
          </a:p>
        </p:txBody>
      </p:sp>
      <p:sp>
        <p:nvSpPr>
          <p:cNvPr id="19" name="pole tekstowe 18"/>
          <p:cNvSpPr txBox="1"/>
          <p:nvPr/>
        </p:nvSpPr>
        <p:spPr>
          <a:xfrm>
            <a:off x="3336758" y="2322474"/>
            <a:ext cx="2967788" cy="2554545"/>
          </a:xfrm>
          <a:prstGeom prst="rect">
            <a:avLst/>
          </a:prstGeom>
          <a:noFill/>
        </p:spPr>
        <p:txBody>
          <a:bodyPr wrap="square" rtlCol="0">
            <a:spAutoFit/>
          </a:bodyPr>
          <a:lstStyle/>
          <a:p>
            <a:r>
              <a:rPr lang="pl-PL" sz="3200" dirty="0" smtClean="0"/>
              <a:t>Dostrzeganie różnic między-kulturowych               i obawianie się ich</a:t>
            </a:r>
            <a:endParaRPr lang="pl-PL" sz="3200" dirty="0"/>
          </a:p>
        </p:txBody>
      </p:sp>
      <p:sp>
        <p:nvSpPr>
          <p:cNvPr id="20" name="Symbol zastępczy tekstu 4"/>
          <p:cNvSpPr>
            <a:spLocks noGrp="1"/>
          </p:cNvSpPr>
          <p:nvPr>
            <p:ph type="body" sz="quarter" idx="18"/>
          </p:nvPr>
        </p:nvSpPr>
        <p:spPr>
          <a:xfrm>
            <a:off x="6262157" y="5272275"/>
            <a:ext cx="3273492" cy="789045"/>
          </a:xfrm>
        </p:spPr>
        <p:txBody>
          <a:bodyPr>
            <a:normAutofit/>
          </a:bodyPr>
          <a:lstStyle/>
          <a:p>
            <a:r>
              <a:rPr lang="pl-PL" dirty="0" smtClean="0"/>
              <a:t>Świadoma kompetencja</a:t>
            </a:r>
            <a:endParaRPr lang="pl-PL" dirty="0"/>
          </a:p>
        </p:txBody>
      </p:sp>
      <p:sp>
        <p:nvSpPr>
          <p:cNvPr id="21" name="pole tekstowe 20"/>
          <p:cNvSpPr txBox="1"/>
          <p:nvPr/>
        </p:nvSpPr>
        <p:spPr>
          <a:xfrm>
            <a:off x="6039853" y="2370598"/>
            <a:ext cx="2967788" cy="2554545"/>
          </a:xfrm>
          <a:prstGeom prst="rect">
            <a:avLst/>
          </a:prstGeom>
          <a:noFill/>
        </p:spPr>
        <p:txBody>
          <a:bodyPr wrap="square" rtlCol="0">
            <a:spAutoFit/>
          </a:bodyPr>
          <a:lstStyle/>
          <a:p>
            <a:r>
              <a:rPr lang="pl-PL" sz="3200" dirty="0" smtClean="0"/>
              <a:t>Zrozumienie, że w różnych kulturach obowiązują różne zasady</a:t>
            </a:r>
            <a:endParaRPr lang="pl-PL" sz="3200" dirty="0"/>
          </a:p>
        </p:txBody>
      </p:sp>
      <p:sp>
        <p:nvSpPr>
          <p:cNvPr id="22" name="Symbol zastępczy tekstu 4"/>
          <p:cNvSpPr>
            <a:spLocks noGrp="1"/>
          </p:cNvSpPr>
          <p:nvPr>
            <p:ph type="body" sz="quarter" idx="18"/>
          </p:nvPr>
        </p:nvSpPr>
        <p:spPr>
          <a:xfrm>
            <a:off x="8804831" y="5272275"/>
            <a:ext cx="3273492" cy="789045"/>
          </a:xfrm>
        </p:spPr>
        <p:txBody>
          <a:bodyPr>
            <a:normAutofit/>
          </a:bodyPr>
          <a:lstStyle/>
          <a:p>
            <a:r>
              <a:rPr lang="pl-PL" dirty="0" smtClean="0"/>
              <a:t>Nieświadoma kompetencja</a:t>
            </a:r>
            <a:endParaRPr lang="pl-PL" dirty="0"/>
          </a:p>
        </p:txBody>
      </p:sp>
      <p:sp>
        <p:nvSpPr>
          <p:cNvPr id="23" name="pole tekstowe 22"/>
          <p:cNvSpPr txBox="1"/>
          <p:nvPr/>
        </p:nvSpPr>
        <p:spPr>
          <a:xfrm>
            <a:off x="9007641" y="2338514"/>
            <a:ext cx="2967788" cy="3046988"/>
          </a:xfrm>
          <a:prstGeom prst="rect">
            <a:avLst/>
          </a:prstGeom>
          <a:noFill/>
        </p:spPr>
        <p:txBody>
          <a:bodyPr wrap="square" rtlCol="0">
            <a:spAutoFit/>
          </a:bodyPr>
          <a:lstStyle/>
          <a:p>
            <a:r>
              <a:rPr lang="pl-PL" sz="3200" dirty="0" smtClean="0"/>
              <a:t>Umiejętność funkcjonowania w innej kulturze i skutecznego komunikowania się </a:t>
            </a:r>
            <a:endParaRPr lang="pl-PL" sz="3200" dirty="0"/>
          </a:p>
        </p:txBody>
      </p:sp>
    </p:spTree>
    <p:extLst>
      <p:ext uri="{BB962C8B-B14F-4D97-AF65-F5344CB8AC3E}">
        <p14:creationId xmlns:p14="http://schemas.microsoft.com/office/powerpoint/2010/main" val="2693303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8"/>
          </p:nvPr>
        </p:nvSpPr>
        <p:spPr>
          <a:xfrm>
            <a:off x="3336758" y="5272275"/>
            <a:ext cx="3273492" cy="789045"/>
          </a:xfrm>
        </p:spPr>
        <p:txBody>
          <a:bodyPr>
            <a:normAutofit/>
          </a:bodyPr>
          <a:lstStyle/>
          <a:p>
            <a:r>
              <a:rPr lang="pl-PL" dirty="0" smtClean="0"/>
              <a:t>Świadoma niekompetencja</a:t>
            </a:r>
            <a:endParaRPr lang="pl-PL" dirty="0"/>
          </a:p>
        </p:txBody>
      </p:sp>
      <p:sp>
        <p:nvSpPr>
          <p:cNvPr id="8" name="Tytuł 7"/>
          <p:cNvSpPr>
            <a:spLocks noGrp="1"/>
          </p:cNvSpPr>
          <p:nvPr>
            <p:ph type="title"/>
          </p:nvPr>
        </p:nvSpPr>
        <p:spPr>
          <a:xfrm>
            <a:off x="401841" y="1066754"/>
            <a:ext cx="11052222" cy="1103115"/>
          </a:xfrm>
        </p:spPr>
        <p:txBody>
          <a:bodyPr>
            <a:normAutofit/>
          </a:bodyPr>
          <a:lstStyle/>
          <a:p>
            <a:r>
              <a:rPr lang="pl-PL" sz="3600" dirty="0"/>
              <a:t>Etapy rozwoju </a:t>
            </a:r>
            <a:r>
              <a:rPr lang="pl-PL" sz="3600" dirty="0" smtClean="0"/>
              <a:t>kompetencji wielokulturowych</a:t>
            </a:r>
            <a:endParaRPr lang="pl-PL" sz="3600" dirty="0"/>
          </a:p>
        </p:txBody>
      </p:sp>
      <p:sp>
        <p:nvSpPr>
          <p:cNvPr id="13" name="Prostokąt 12"/>
          <p:cNvSpPr/>
          <p:nvPr/>
        </p:nvSpPr>
        <p:spPr>
          <a:xfrm>
            <a:off x="3481137" y="6061320"/>
            <a:ext cx="8357937" cy="646331"/>
          </a:xfrm>
          <a:prstGeom prst="rect">
            <a:avLst/>
          </a:prstGeom>
        </p:spPr>
        <p:txBody>
          <a:bodyPr wrap="square">
            <a:spAutoFit/>
          </a:bodyPr>
          <a:lstStyle/>
          <a:p>
            <a:r>
              <a:rPr lang="pl-PL" dirty="0"/>
              <a:t>https://</a:t>
            </a:r>
            <a:r>
              <a:rPr lang="pl-PL" dirty="0" smtClean="0"/>
              <a:t>ec.europa.eu/programmes/erasmus-plus/project-result-content/f6d75a76-1891-4f8d-b020-559cb3bf9067/O3_Educational%20materials_PL.pdf</a:t>
            </a:r>
            <a:endParaRPr lang="pl-PL" dirty="0"/>
          </a:p>
        </p:txBody>
      </p:sp>
      <p:sp>
        <p:nvSpPr>
          <p:cNvPr id="16" name="pole tekstowe 15"/>
          <p:cNvSpPr txBox="1"/>
          <p:nvPr/>
        </p:nvSpPr>
        <p:spPr>
          <a:xfrm>
            <a:off x="144380" y="2322474"/>
            <a:ext cx="2967788" cy="1569660"/>
          </a:xfrm>
          <a:prstGeom prst="rect">
            <a:avLst/>
          </a:prstGeom>
          <a:noFill/>
        </p:spPr>
        <p:txBody>
          <a:bodyPr wrap="square" rtlCol="0">
            <a:spAutoFit/>
          </a:bodyPr>
          <a:lstStyle/>
          <a:p>
            <a:r>
              <a:rPr lang="pl-PL" sz="3200" dirty="0" smtClean="0"/>
              <a:t>Niedostrzeganie różnic między-kulturowych </a:t>
            </a:r>
            <a:endParaRPr lang="pl-PL" sz="3200" dirty="0"/>
          </a:p>
        </p:txBody>
      </p:sp>
      <p:sp>
        <p:nvSpPr>
          <p:cNvPr id="18" name="Symbol zastępczy obrazu 13"/>
          <p:cNvSpPr>
            <a:spLocks noGrp="1"/>
          </p:cNvSpPr>
          <p:nvPr>
            <p:ph type="body" sz="quarter" idx="20"/>
          </p:nvPr>
        </p:nvSpPr>
        <p:spPr>
          <a:xfrm>
            <a:off x="468313" y="5037222"/>
            <a:ext cx="2403224" cy="879392"/>
          </a:xfrm>
        </p:spPr>
        <p:txBody>
          <a:bodyPr>
            <a:normAutofit/>
          </a:bodyPr>
          <a:lstStyle/>
          <a:p>
            <a:r>
              <a:rPr lang="pl-PL" dirty="0" smtClean="0"/>
              <a:t>Niekompetencja świadoma</a:t>
            </a:r>
            <a:endParaRPr lang="pl-PL" dirty="0"/>
          </a:p>
        </p:txBody>
      </p:sp>
      <p:sp>
        <p:nvSpPr>
          <p:cNvPr id="19" name="pole tekstowe 18"/>
          <p:cNvSpPr txBox="1"/>
          <p:nvPr/>
        </p:nvSpPr>
        <p:spPr>
          <a:xfrm>
            <a:off x="3336758" y="2322474"/>
            <a:ext cx="2967788" cy="2554545"/>
          </a:xfrm>
          <a:prstGeom prst="rect">
            <a:avLst/>
          </a:prstGeom>
          <a:noFill/>
        </p:spPr>
        <p:txBody>
          <a:bodyPr wrap="square" rtlCol="0">
            <a:spAutoFit/>
          </a:bodyPr>
          <a:lstStyle/>
          <a:p>
            <a:r>
              <a:rPr lang="pl-PL" sz="3200" dirty="0" smtClean="0"/>
              <a:t>Dostrzeganie różnic między-kulturowych               i obawianie się ich</a:t>
            </a:r>
            <a:endParaRPr lang="pl-PL" sz="3200" dirty="0"/>
          </a:p>
        </p:txBody>
      </p:sp>
      <p:sp>
        <p:nvSpPr>
          <p:cNvPr id="20" name="Symbol zastępczy tekstu 4"/>
          <p:cNvSpPr>
            <a:spLocks noGrp="1"/>
          </p:cNvSpPr>
          <p:nvPr>
            <p:ph type="body" sz="quarter" idx="18"/>
          </p:nvPr>
        </p:nvSpPr>
        <p:spPr>
          <a:xfrm>
            <a:off x="6262157" y="5272275"/>
            <a:ext cx="3273492" cy="789045"/>
          </a:xfrm>
        </p:spPr>
        <p:txBody>
          <a:bodyPr>
            <a:normAutofit/>
          </a:bodyPr>
          <a:lstStyle/>
          <a:p>
            <a:r>
              <a:rPr lang="pl-PL" dirty="0" smtClean="0"/>
              <a:t>Świadoma kompetencja</a:t>
            </a:r>
            <a:endParaRPr lang="pl-PL" dirty="0"/>
          </a:p>
        </p:txBody>
      </p:sp>
      <p:sp>
        <p:nvSpPr>
          <p:cNvPr id="21" name="pole tekstowe 20"/>
          <p:cNvSpPr txBox="1"/>
          <p:nvPr/>
        </p:nvSpPr>
        <p:spPr>
          <a:xfrm>
            <a:off x="6039853" y="2370598"/>
            <a:ext cx="2967788" cy="2554545"/>
          </a:xfrm>
          <a:prstGeom prst="rect">
            <a:avLst/>
          </a:prstGeom>
          <a:noFill/>
        </p:spPr>
        <p:txBody>
          <a:bodyPr wrap="square" rtlCol="0">
            <a:spAutoFit/>
          </a:bodyPr>
          <a:lstStyle/>
          <a:p>
            <a:r>
              <a:rPr lang="pl-PL" sz="3200" dirty="0" smtClean="0"/>
              <a:t>Zrozumienie, że w różnych kulturach obowiązują różne zasady</a:t>
            </a:r>
            <a:endParaRPr lang="pl-PL" sz="3200" dirty="0"/>
          </a:p>
        </p:txBody>
      </p:sp>
      <p:sp>
        <p:nvSpPr>
          <p:cNvPr id="22" name="Symbol zastępczy tekstu 4"/>
          <p:cNvSpPr>
            <a:spLocks noGrp="1"/>
          </p:cNvSpPr>
          <p:nvPr>
            <p:ph type="body" sz="quarter" idx="18"/>
          </p:nvPr>
        </p:nvSpPr>
        <p:spPr>
          <a:xfrm>
            <a:off x="8804831" y="5272275"/>
            <a:ext cx="3273492" cy="789045"/>
          </a:xfrm>
        </p:spPr>
        <p:txBody>
          <a:bodyPr>
            <a:normAutofit/>
          </a:bodyPr>
          <a:lstStyle/>
          <a:p>
            <a:r>
              <a:rPr lang="pl-PL" dirty="0" smtClean="0"/>
              <a:t>Nieświadoma kompetencja</a:t>
            </a:r>
            <a:endParaRPr lang="pl-PL" dirty="0"/>
          </a:p>
        </p:txBody>
      </p:sp>
      <p:sp>
        <p:nvSpPr>
          <p:cNvPr id="23" name="pole tekstowe 22"/>
          <p:cNvSpPr txBox="1"/>
          <p:nvPr/>
        </p:nvSpPr>
        <p:spPr>
          <a:xfrm>
            <a:off x="9007641" y="2338514"/>
            <a:ext cx="2967788" cy="3046988"/>
          </a:xfrm>
          <a:prstGeom prst="rect">
            <a:avLst/>
          </a:prstGeom>
          <a:noFill/>
        </p:spPr>
        <p:txBody>
          <a:bodyPr wrap="square" rtlCol="0">
            <a:spAutoFit/>
          </a:bodyPr>
          <a:lstStyle/>
          <a:p>
            <a:r>
              <a:rPr lang="pl-PL" sz="3200" dirty="0" smtClean="0"/>
              <a:t>Umiejętność funkcjonowania w innej kulturze i skutecznego komunikowania się </a:t>
            </a:r>
            <a:endParaRPr lang="pl-PL" sz="3200" dirty="0"/>
          </a:p>
        </p:txBody>
      </p:sp>
    </p:spTree>
    <p:extLst>
      <p:ext uri="{BB962C8B-B14F-4D97-AF65-F5344CB8AC3E}">
        <p14:creationId xmlns:p14="http://schemas.microsoft.com/office/powerpoint/2010/main" val="401009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dirty="0"/>
              <a:t>Fazy skali </a:t>
            </a:r>
            <a:r>
              <a:rPr lang="pl-PL" dirty="0" smtClean="0"/>
              <a:t>Bennetta</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pic>
        <p:nvPicPr>
          <p:cNvPr id="8" name="Obraz 7"/>
          <p:cNvPicPr/>
          <p:nvPr/>
        </p:nvPicPr>
        <p:blipFill>
          <a:blip r:embed="rId4" cstate="print"/>
          <a:srcRect/>
          <a:stretch>
            <a:fillRect/>
          </a:stretch>
        </p:blipFill>
        <p:spPr bwMode="auto">
          <a:xfrm>
            <a:off x="986589" y="1742322"/>
            <a:ext cx="10419348" cy="3744077"/>
          </a:xfrm>
          <a:prstGeom prst="rect">
            <a:avLst/>
          </a:prstGeom>
          <a:noFill/>
          <a:ln w="9525">
            <a:noFill/>
            <a:miter lim="800000"/>
            <a:headEnd/>
            <a:tailEnd/>
          </a:ln>
        </p:spPr>
      </p:pic>
      <p:sp>
        <p:nvSpPr>
          <p:cNvPr id="9" name="Prostokąt 8"/>
          <p:cNvSpPr/>
          <p:nvPr/>
        </p:nvSpPr>
        <p:spPr>
          <a:xfrm>
            <a:off x="3481137" y="6061320"/>
            <a:ext cx="8357937" cy="646331"/>
          </a:xfrm>
          <a:prstGeom prst="rect">
            <a:avLst/>
          </a:prstGeom>
        </p:spPr>
        <p:txBody>
          <a:bodyPr wrap="square">
            <a:spAutoFit/>
          </a:bodyPr>
          <a:lstStyle/>
          <a:p>
            <a:r>
              <a:rPr lang="pl-PL" dirty="0"/>
              <a:t>https://</a:t>
            </a:r>
            <a:r>
              <a:rPr lang="pl-PL" dirty="0" smtClean="0"/>
              <a:t>ec.europa.eu/programmes/erasmus-plus/project-result-content/f6d75a76-1891-4f8d-b020-559cb3bf9067/O3_Educational%20materials_PL.pdf</a:t>
            </a: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POSTAWY POMOCNE 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a:bodyPr>
          <a:lstStyle/>
          <a:p>
            <a:r>
              <a:rPr lang="pl-PL" sz="2200" dirty="0" smtClean="0"/>
              <a:t>To pierwszy </a:t>
            </a:r>
            <a:r>
              <a:rPr lang="pl-PL" sz="2200" dirty="0"/>
              <a:t>krok do </a:t>
            </a:r>
            <a:r>
              <a:rPr lang="pl-PL" sz="2200" dirty="0" smtClean="0"/>
              <a:t>zdobycia kompetencji </a:t>
            </a:r>
            <a:r>
              <a:rPr lang="pl-PL" sz="2200" dirty="0"/>
              <a:t>wielokulturowych.</a:t>
            </a:r>
          </a:p>
          <a:p>
            <a:pPr algn="just"/>
            <a:r>
              <a:rPr lang="pl-PL" sz="2200" dirty="0"/>
              <a:t>To świadomość własnego uwarunkowania kulturowego i wzorów reakcji na osoby, </a:t>
            </a:r>
            <a:r>
              <a:rPr lang="pl-PL" sz="2200" dirty="0" smtClean="0"/>
              <a:t>które są </a:t>
            </a:r>
            <a:r>
              <a:rPr lang="pl-PL" sz="2200" dirty="0"/>
              <a:t>inne. </a:t>
            </a:r>
            <a:endParaRPr lang="pl-PL" sz="2200" dirty="0" smtClean="0"/>
          </a:p>
          <a:p>
            <a:pPr algn="just"/>
            <a:r>
              <a:rPr lang="pl-PL" sz="2200" dirty="0" smtClean="0"/>
              <a:t>Samoświadomość </a:t>
            </a:r>
            <a:r>
              <a:rPr lang="pl-PL" sz="2200" dirty="0"/>
              <a:t>oznacza poddanie refleksji własnych motywacji, </a:t>
            </a:r>
            <a:r>
              <a:rPr lang="pl-PL" sz="2200" dirty="0" smtClean="0"/>
              <a:t>potrzeb oraz </a:t>
            </a:r>
            <a:r>
              <a:rPr lang="pl-PL" sz="2200" dirty="0"/>
              <a:t>celów. </a:t>
            </a:r>
            <a:endParaRPr lang="pl-PL" sz="2200" dirty="0" smtClean="0"/>
          </a:p>
          <a:p>
            <a:pPr algn="just"/>
            <a:r>
              <a:rPr lang="pl-PL" sz="2200" dirty="0" smtClean="0"/>
              <a:t>Zauważanie </a:t>
            </a:r>
            <a:r>
              <a:rPr lang="pl-PL" sz="2200" dirty="0"/>
              <a:t>własnych stereotypów i </a:t>
            </a:r>
            <a:r>
              <a:rPr lang="pl-PL" sz="2200" dirty="0" smtClean="0"/>
              <a:t>uprzedzeń i </a:t>
            </a:r>
            <a:r>
              <a:rPr lang="pl-PL" sz="2200" dirty="0"/>
              <a:t>poddawanie ich analizie </a:t>
            </a:r>
          </a:p>
          <a:p>
            <a:endParaRPr lang="pl-PL" sz="2200" dirty="0"/>
          </a:p>
        </p:txBody>
      </p:sp>
      <p:sp>
        <p:nvSpPr>
          <p:cNvPr id="4" name="Symbol zastępczy tekstu 3"/>
          <p:cNvSpPr>
            <a:spLocks noGrp="1"/>
          </p:cNvSpPr>
          <p:nvPr>
            <p:ph type="body" sz="quarter" idx="13"/>
          </p:nvPr>
        </p:nvSpPr>
        <p:spPr/>
        <p:txBody>
          <a:bodyPr>
            <a:normAutofit/>
          </a:bodyPr>
          <a:lstStyle/>
          <a:p>
            <a:r>
              <a:rPr lang="pl-PL" sz="2400" dirty="0"/>
              <a:t>Samoświadomość</a:t>
            </a:r>
          </a:p>
        </p:txBody>
      </p:sp>
    </p:spTree>
    <p:extLst>
      <p:ext uri="{BB962C8B-B14F-4D97-AF65-F5344CB8AC3E}">
        <p14:creationId xmlns:p14="http://schemas.microsoft.com/office/powerpoint/2010/main" val="5100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POSTAWY POMOCNE 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fontScale="92500" lnSpcReduction="10000"/>
          </a:bodyPr>
          <a:lstStyle/>
          <a:p>
            <a:endParaRPr lang="pl-PL" sz="2400" dirty="0"/>
          </a:p>
          <a:p>
            <a:pPr algn="just"/>
            <a:r>
              <a:rPr lang="pl-PL" sz="2400" dirty="0" smtClean="0"/>
              <a:t>Wiąże </a:t>
            </a:r>
            <a:r>
              <a:rPr lang="pl-PL" sz="2400" dirty="0"/>
              <a:t>się z samoświadomością. </a:t>
            </a:r>
            <a:endParaRPr lang="pl-PL" sz="2400" dirty="0" smtClean="0"/>
          </a:p>
          <a:p>
            <a:pPr algn="just"/>
            <a:r>
              <a:rPr lang="pl-PL" sz="2400" dirty="0" smtClean="0"/>
              <a:t>Nacisk </a:t>
            </a:r>
            <a:r>
              <a:rPr lang="pl-PL" sz="2400" dirty="0"/>
              <a:t>jest </a:t>
            </a:r>
            <a:r>
              <a:rPr lang="pl-PL" sz="2400" dirty="0" smtClean="0"/>
              <a:t>kładziony na </a:t>
            </a:r>
            <a:r>
              <a:rPr lang="pl-PL" sz="2400" dirty="0"/>
              <a:t>świadomość skierowaną na bieżącą chwilę. </a:t>
            </a:r>
            <a:endParaRPr lang="pl-PL" sz="2400" dirty="0" smtClean="0"/>
          </a:p>
          <a:p>
            <a:pPr algn="just"/>
            <a:r>
              <a:rPr lang="pl-PL" sz="2400" dirty="0" smtClean="0"/>
              <a:t>Oznacza </a:t>
            </a:r>
            <a:r>
              <a:rPr lang="pl-PL" sz="2400" dirty="0"/>
              <a:t>uświadamianie </a:t>
            </a:r>
            <a:r>
              <a:rPr lang="pl-PL" sz="2400" dirty="0" smtClean="0"/>
              <a:t>sobie tego</a:t>
            </a:r>
            <a:r>
              <a:rPr lang="pl-PL" sz="2400" dirty="0"/>
              <a:t>, czego bezpośrednio </a:t>
            </a:r>
            <a:r>
              <a:rPr lang="pl-PL" sz="2400" dirty="0" smtClean="0"/>
              <a:t>doświadczamy </a:t>
            </a:r>
            <a:r>
              <a:rPr lang="pl-PL" sz="2400" dirty="0"/>
              <a:t>– myśli, uczuć, doznań </a:t>
            </a:r>
            <a:r>
              <a:rPr lang="pl-PL" sz="2400" dirty="0" smtClean="0"/>
              <a:t>obecnych </a:t>
            </a:r>
            <a:r>
              <a:rPr lang="pl-PL" sz="2400" dirty="0"/>
              <a:t>w działaniu i myśleniu. </a:t>
            </a:r>
            <a:endParaRPr lang="pl-PL" sz="2400" dirty="0" smtClean="0"/>
          </a:p>
          <a:p>
            <a:pPr algn="just"/>
            <a:r>
              <a:rPr lang="pl-PL" sz="2400" dirty="0" smtClean="0"/>
              <a:t>Bycie </a:t>
            </a:r>
            <a:r>
              <a:rPr lang="pl-PL" sz="2400" dirty="0"/>
              <a:t>świadomym tego, jakie konsekwencje </a:t>
            </a:r>
            <a:r>
              <a:rPr lang="pl-PL" sz="2400" dirty="0" smtClean="0"/>
              <a:t>przynoszą działania.</a:t>
            </a:r>
          </a:p>
          <a:p>
            <a:pPr algn="just"/>
            <a:r>
              <a:rPr lang="pl-PL" sz="2400" dirty="0" smtClean="0"/>
              <a:t>Uważność </a:t>
            </a:r>
            <a:r>
              <a:rPr lang="pl-PL" sz="2400" dirty="0"/>
              <a:t>oznacza, że </a:t>
            </a:r>
            <a:r>
              <a:rPr lang="pl-PL" sz="2400" dirty="0" smtClean="0"/>
              <a:t>dostrzegamy </a:t>
            </a:r>
            <a:r>
              <a:rPr lang="pl-PL" sz="2400" dirty="0"/>
              <a:t>to, co inni mogą </a:t>
            </a:r>
            <a:r>
              <a:rPr lang="pl-PL" sz="2400" dirty="0" smtClean="0"/>
              <a:t>odczuwać/potrzebować</a:t>
            </a:r>
            <a:r>
              <a:rPr lang="pl-PL" sz="1800" dirty="0" smtClean="0"/>
              <a:t>.</a:t>
            </a:r>
            <a:endParaRPr lang="pl-PL" sz="1800" dirty="0"/>
          </a:p>
        </p:txBody>
      </p:sp>
      <p:sp>
        <p:nvSpPr>
          <p:cNvPr id="4" name="Symbol zastępczy tekstu 3"/>
          <p:cNvSpPr>
            <a:spLocks noGrp="1"/>
          </p:cNvSpPr>
          <p:nvPr>
            <p:ph type="body" sz="quarter" idx="13"/>
          </p:nvPr>
        </p:nvSpPr>
        <p:spPr/>
        <p:txBody>
          <a:bodyPr>
            <a:normAutofit/>
          </a:bodyPr>
          <a:lstStyle/>
          <a:p>
            <a:r>
              <a:rPr lang="pl-PL" sz="2400" dirty="0"/>
              <a:t>Uważność</a:t>
            </a:r>
          </a:p>
        </p:txBody>
      </p:sp>
    </p:spTree>
    <p:extLst>
      <p:ext uri="{BB962C8B-B14F-4D97-AF65-F5344CB8AC3E}">
        <p14:creationId xmlns:p14="http://schemas.microsoft.com/office/powerpoint/2010/main" val="348038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fontScale="90000"/>
          </a:bodyPr>
          <a:lstStyle/>
          <a:p>
            <a:r>
              <a:rPr lang="pl-PL" dirty="0" smtClean="0"/>
              <a:t>Program </a:t>
            </a:r>
            <a:r>
              <a:rPr lang="pl-PL" dirty="0" err="1" smtClean="0"/>
              <a:t>webinarium</a:t>
            </a:r>
            <a:r>
              <a:rPr lang="pl-PL" dirty="0" smtClean="0"/>
              <a:t>:</a:t>
            </a:r>
            <a:br>
              <a:rPr lang="pl-PL" dirty="0" smtClean="0"/>
            </a:br>
            <a:r>
              <a:rPr lang="pl-PL" sz="3600" dirty="0" smtClean="0"/>
              <a:t>- definicje kompetencji wielokulturowej</a:t>
            </a:r>
            <a:br>
              <a:rPr lang="pl-PL" sz="3600" dirty="0" smtClean="0"/>
            </a:br>
            <a:r>
              <a:rPr lang="pl-PL" sz="3600" dirty="0" smtClean="0"/>
              <a:t>- cechy i umiejętności współczesnego doradcy zawodowego</a:t>
            </a:r>
            <a:br>
              <a:rPr lang="pl-PL" sz="3600" dirty="0" smtClean="0"/>
            </a:br>
            <a:r>
              <a:rPr lang="pl-PL" sz="3600" dirty="0" smtClean="0"/>
              <a:t>- narzędzia pomiaru kompetencji kulturowych dla doradców zawodowych</a:t>
            </a:r>
            <a:br>
              <a:rPr lang="pl-PL" sz="3600" dirty="0" smtClean="0"/>
            </a:br>
            <a:r>
              <a:rPr lang="pl-PL" sz="3600" dirty="0" smtClean="0"/>
              <a:t>- Międzynarodowe Ramy Kompetencji IAEVG, - przykład kanadyjskiego badania kompetencji wielokulturowego doradcy pracującego z młodzieżą </a:t>
            </a:r>
            <a:r>
              <a:rPr lang="pl-PL" dirty="0" smtClean="0"/>
              <a:t/>
            </a:r>
            <a:br>
              <a:rPr lang="pl-PL" dirty="0" smtClean="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POSTAWY POMOCNE 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fontScale="92500"/>
          </a:bodyPr>
          <a:lstStyle/>
          <a:p>
            <a:r>
              <a:rPr lang="pl-PL" sz="2400" dirty="0"/>
              <a:t>Elastyczność to umiejętność dostosowania się do zmieniających się </a:t>
            </a:r>
            <a:r>
              <a:rPr lang="pl-PL" sz="2400" dirty="0" smtClean="0"/>
              <a:t>warunków             </a:t>
            </a:r>
            <a:r>
              <a:rPr lang="pl-PL" sz="2400" dirty="0"/>
              <a:t>i sytuacji.</a:t>
            </a:r>
          </a:p>
          <a:p>
            <a:pPr algn="just"/>
            <a:r>
              <a:rPr lang="pl-PL" sz="2400" dirty="0"/>
              <a:t>Elastyczna osoba jest otwarta na nowe pomysły i decyzje, potrafi ustalać </a:t>
            </a:r>
            <a:r>
              <a:rPr lang="pl-PL" sz="2400" dirty="0" smtClean="0"/>
              <a:t>priorytety. </a:t>
            </a:r>
          </a:p>
          <a:p>
            <a:pPr algn="just"/>
            <a:r>
              <a:rPr lang="pl-PL" sz="2400" dirty="0" smtClean="0"/>
              <a:t>Podczas kontaktów międzykulturowych </a:t>
            </a:r>
            <a:r>
              <a:rPr lang="pl-PL" sz="2400" dirty="0"/>
              <a:t>ważne jest spojrzenie na sprawę z różnych punktów </a:t>
            </a:r>
            <a:r>
              <a:rPr lang="pl-PL" sz="2400" dirty="0" smtClean="0"/>
              <a:t>widzenia.</a:t>
            </a:r>
            <a:endParaRPr lang="pl-PL" sz="2400" dirty="0"/>
          </a:p>
          <a:p>
            <a:pPr algn="just"/>
            <a:r>
              <a:rPr lang="pl-PL" sz="2400" dirty="0"/>
              <a:t>Elastyczność to również umiejętność radzenia sobie z niepewnością i </a:t>
            </a:r>
            <a:r>
              <a:rPr lang="pl-PL" sz="2400" dirty="0" smtClean="0"/>
              <a:t>brakiem jednoznacznych </a:t>
            </a:r>
            <a:r>
              <a:rPr lang="pl-PL" sz="2400" dirty="0"/>
              <a:t>odpowiedzi.</a:t>
            </a:r>
          </a:p>
          <a:p>
            <a:pPr algn="just"/>
            <a:endParaRPr lang="pl-PL" sz="2400" dirty="0"/>
          </a:p>
        </p:txBody>
      </p:sp>
      <p:sp>
        <p:nvSpPr>
          <p:cNvPr id="4" name="Symbol zastępczy tekstu 3"/>
          <p:cNvSpPr>
            <a:spLocks noGrp="1"/>
          </p:cNvSpPr>
          <p:nvPr>
            <p:ph type="body" sz="quarter" idx="13"/>
          </p:nvPr>
        </p:nvSpPr>
        <p:spPr/>
        <p:txBody>
          <a:bodyPr>
            <a:normAutofit/>
          </a:bodyPr>
          <a:lstStyle/>
          <a:p>
            <a:r>
              <a:rPr lang="pl-PL" sz="2400" dirty="0" smtClean="0"/>
              <a:t>Elastyczność</a:t>
            </a:r>
            <a:endParaRPr lang="pl-PL" sz="2400" dirty="0"/>
          </a:p>
        </p:txBody>
      </p:sp>
    </p:spTree>
    <p:extLst>
      <p:ext uri="{BB962C8B-B14F-4D97-AF65-F5344CB8AC3E}">
        <p14:creationId xmlns:p14="http://schemas.microsoft.com/office/powerpoint/2010/main" val="342420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POSTAWY POMOCNE 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lnSpcReduction="10000"/>
          </a:bodyPr>
          <a:lstStyle/>
          <a:p>
            <a:pPr>
              <a:lnSpc>
                <a:spcPct val="110000"/>
              </a:lnSpc>
            </a:pPr>
            <a:r>
              <a:rPr lang="pl-PL" sz="2400" dirty="0"/>
              <a:t>Odwaga jest potrzebna do inicjowania działań wielokulturowych, </a:t>
            </a:r>
            <a:r>
              <a:rPr lang="pl-PL" sz="2400" dirty="0" smtClean="0"/>
              <a:t>kwestionowania zakorzenionych </a:t>
            </a:r>
            <a:r>
              <a:rPr lang="pl-PL" sz="2400" dirty="0" err="1"/>
              <a:t>zachowań</a:t>
            </a:r>
            <a:r>
              <a:rPr lang="pl-PL" sz="2400" dirty="0"/>
              <a:t> i istniejących relacji między mniejszością a większością.  </a:t>
            </a:r>
            <a:endParaRPr lang="pl-PL" sz="2400" dirty="0" smtClean="0"/>
          </a:p>
          <a:p>
            <a:pPr>
              <a:lnSpc>
                <a:spcPct val="110000"/>
              </a:lnSpc>
            </a:pPr>
            <a:r>
              <a:rPr lang="pl-PL" sz="2400" dirty="0" smtClean="0"/>
              <a:t>Dzięki odwadze można stanąć </a:t>
            </a:r>
            <a:r>
              <a:rPr lang="pl-PL" sz="2400" dirty="0"/>
              <a:t>po stronie mniejszości i nie zgadzać się </a:t>
            </a:r>
            <a:r>
              <a:rPr lang="pl-PL" sz="2400" dirty="0" smtClean="0"/>
              <a:t>                     z większością.</a:t>
            </a:r>
          </a:p>
          <a:p>
            <a:pPr>
              <a:lnSpc>
                <a:spcPct val="110000"/>
              </a:lnSpc>
            </a:pPr>
            <a:r>
              <a:rPr lang="pl-PL" sz="2400" dirty="0" smtClean="0"/>
              <a:t>Inne </a:t>
            </a:r>
            <a:r>
              <a:rPr lang="pl-PL" sz="2400" dirty="0"/>
              <a:t>postawy to otwartość, ciekawość i empatia. </a:t>
            </a:r>
          </a:p>
        </p:txBody>
      </p:sp>
      <p:sp>
        <p:nvSpPr>
          <p:cNvPr id="4" name="Symbol zastępczy tekstu 3"/>
          <p:cNvSpPr>
            <a:spLocks noGrp="1"/>
          </p:cNvSpPr>
          <p:nvPr>
            <p:ph type="body" sz="quarter" idx="13"/>
          </p:nvPr>
        </p:nvSpPr>
        <p:spPr>
          <a:xfrm>
            <a:off x="413182" y="2526661"/>
            <a:ext cx="5011737" cy="638598"/>
          </a:xfrm>
        </p:spPr>
        <p:txBody>
          <a:bodyPr>
            <a:normAutofit/>
          </a:bodyPr>
          <a:lstStyle/>
          <a:p>
            <a:r>
              <a:rPr lang="pl-PL" sz="2400" dirty="0" smtClean="0"/>
              <a:t>Odwaga </a:t>
            </a:r>
            <a:endParaRPr lang="pl-PL" sz="2400" dirty="0"/>
          </a:p>
        </p:txBody>
      </p:sp>
    </p:spTree>
    <p:extLst>
      <p:ext uri="{BB962C8B-B14F-4D97-AF65-F5344CB8AC3E}">
        <p14:creationId xmlns:p14="http://schemas.microsoft.com/office/powerpoint/2010/main" val="2000312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WIEDZA POMOCNA </a:t>
            </a:r>
            <a:r>
              <a:rPr lang="pl-PL" dirty="0"/>
              <a:t>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a:bodyPr>
          <a:lstStyle/>
          <a:p>
            <a:pPr marL="457200" indent="-457200">
              <a:buFont typeface="+mj-lt"/>
              <a:buAutoNum type="arabicParenR"/>
            </a:pPr>
            <a:r>
              <a:rPr lang="pl-PL" sz="2400" dirty="0" smtClean="0"/>
              <a:t>rozumienie </a:t>
            </a:r>
            <a:r>
              <a:rPr lang="pl-PL" sz="2400" dirty="0"/>
              <a:t>czym jest kultura i jak się przejawia </a:t>
            </a:r>
          </a:p>
          <a:p>
            <a:pPr marL="457200" indent="-457200">
              <a:buFont typeface="+mj-lt"/>
              <a:buAutoNum type="arabicParenR"/>
            </a:pPr>
            <a:r>
              <a:rPr lang="pl-PL" sz="2400" dirty="0" smtClean="0"/>
              <a:t>jakie </a:t>
            </a:r>
            <a:r>
              <a:rPr lang="pl-PL" sz="2400" dirty="0"/>
              <a:t>są wymiary kultur </a:t>
            </a:r>
          </a:p>
          <a:p>
            <a:pPr marL="457200" indent="-457200">
              <a:buFont typeface="+mj-lt"/>
              <a:buAutoNum type="arabicParenR"/>
            </a:pPr>
            <a:r>
              <a:rPr lang="pl-PL" sz="2400" dirty="0" smtClean="0"/>
              <a:t>czym </a:t>
            </a:r>
            <a:r>
              <a:rPr lang="pl-PL" sz="2400" dirty="0"/>
              <a:t>jest etnocentryzm </a:t>
            </a:r>
          </a:p>
          <a:p>
            <a:pPr algn="just"/>
            <a:endParaRPr lang="pl-PL" sz="2400" dirty="0"/>
          </a:p>
        </p:txBody>
      </p:sp>
      <p:sp>
        <p:nvSpPr>
          <p:cNvPr id="4" name="Symbol zastępczy tekstu 3"/>
          <p:cNvSpPr>
            <a:spLocks noGrp="1"/>
          </p:cNvSpPr>
          <p:nvPr>
            <p:ph type="body" sz="quarter" idx="13"/>
          </p:nvPr>
        </p:nvSpPr>
        <p:spPr>
          <a:xfrm>
            <a:off x="413182" y="2526661"/>
            <a:ext cx="8073092" cy="638598"/>
          </a:xfrm>
        </p:spPr>
        <p:txBody>
          <a:bodyPr>
            <a:normAutofit fontScale="92500"/>
          </a:bodyPr>
          <a:lstStyle/>
          <a:p>
            <a:r>
              <a:rPr lang="pl-PL" sz="2400" dirty="0"/>
              <a:t>Rola kultury i jej wpływ na codzienne </a:t>
            </a:r>
            <a:r>
              <a:rPr lang="pl-PL" sz="2400" dirty="0" smtClean="0"/>
              <a:t>funkcjonowanie</a:t>
            </a:r>
            <a:endParaRPr lang="pl-PL" sz="2400" dirty="0"/>
          </a:p>
        </p:txBody>
      </p:sp>
    </p:spTree>
    <p:extLst>
      <p:ext uri="{BB962C8B-B14F-4D97-AF65-F5344CB8AC3E}">
        <p14:creationId xmlns:p14="http://schemas.microsoft.com/office/powerpoint/2010/main" val="148247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WIEDZA POMOCNA </a:t>
            </a:r>
            <a:r>
              <a:rPr lang="pl-PL" dirty="0"/>
              <a:t>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a:bodyPr>
          <a:lstStyle/>
          <a:p>
            <a:pPr marL="457200" indent="-457200">
              <a:buFont typeface="+mj-lt"/>
              <a:buAutoNum type="arabicParenR"/>
            </a:pPr>
            <a:r>
              <a:rPr lang="pl-PL" sz="2400" dirty="0" smtClean="0"/>
              <a:t>czym </a:t>
            </a:r>
            <a:r>
              <a:rPr lang="pl-PL" sz="2400" dirty="0"/>
              <a:t>są stereotypy, uprzedzenia, </a:t>
            </a:r>
            <a:r>
              <a:rPr lang="pl-PL" sz="2400" dirty="0" smtClean="0"/>
              <a:t>dyskryminacja</a:t>
            </a:r>
            <a:endParaRPr lang="pl-PL" sz="2400" dirty="0"/>
          </a:p>
          <a:p>
            <a:pPr marL="457200" indent="-457200">
              <a:buFont typeface="+mj-lt"/>
              <a:buAutoNum type="arabicParenR"/>
            </a:pPr>
            <a:r>
              <a:rPr lang="pl-PL" sz="2400" dirty="0" smtClean="0"/>
              <a:t>czym </a:t>
            </a:r>
            <a:r>
              <a:rPr lang="pl-PL" sz="2400" dirty="0"/>
              <a:t>różnią się od siebie integracja, asymilacja i </a:t>
            </a:r>
            <a:r>
              <a:rPr lang="pl-PL" sz="2400" dirty="0" smtClean="0"/>
              <a:t>separacja mniejszość-większość</a:t>
            </a:r>
            <a:r>
              <a:rPr lang="pl-PL" sz="2400" dirty="0"/>
              <a:t>)</a:t>
            </a:r>
          </a:p>
          <a:p>
            <a:pPr marL="457200" indent="-457200">
              <a:buFont typeface="+mj-lt"/>
              <a:buAutoNum type="arabicParenR"/>
            </a:pPr>
            <a:r>
              <a:rPr lang="pl-PL" sz="2400" dirty="0" smtClean="0"/>
              <a:t>jak </a:t>
            </a:r>
            <a:r>
              <a:rPr lang="pl-PL" sz="2400" dirty="0"/>
              <a:t>przebiegają relacje pomiędzy grupami większościowymi </a:t>
            </a:r>
            <a:r>
              <a:rPr lang="pl-PL" sz="2400" dirty="0" smtClean="0"/>
              <a:t>                     i </a:t>
            </a:r>
            <a:r>
              <a:rPr lang="pl-PL" sz="2400" dirty="0"/>
              <a:t>mniejszościowymi</a:t>
            </a:r>
          </a:p>
          <a:p>
            <a:pPr algn="just"/>
            <a:endParaRPr lang="pl-PL" sz="2400" dirty="0"/>
          </a:p>
        </p:txBody>
      </p:sp>
      <p:sp>
        <p:nvSpPr>
          <p:cNvPr id="4" name="Symbol zastępczy tekstu 3"/>
          <p:cNvSpPr>
            <a:spLocks noGrp="1"/>
          </p:cNvSpPr>
          <p:nvPr>
            <p:ph type="body" sz="quarter" idx="13"/>
          </p:nvPr>
        </p:nvSpPr>
        <p:spPr>
          <a:xfrm>
            <a:off x="413182" y="2526661"/>
            <a:ext cx="8073092" cy="638598"/>
          </a:xfrm>
        </p:spPr>
        <p:txBody>
          <a:bodyPr>
            <a:normAutofit/>
          </a:bodyPr>
          <a:lstStyle/>
          <a:p>
            <a:r>
              <a:rPr lang="pl-PL" sz="2400" dirty="0"/>
              <a:t>Relacje międzygrupowe</a:t>
            </a:r>
          </a:p>
        </p:txBody>
      </p:sp>
    </p:spTree>
    <p:extLst>
      <p:ext uri="{BB962C8B-B14F-4D97-AF65-F5344CB8AC3E}">
        <p14:creationId xmlns:p14="http://schemas.microsoft.com/office/powerpoint/2010/main" val="3494637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WIEDZA POMOCNA </a:t>
            </a:r>
            <a:r>
              <a:rPr lang="pl-PL" dirty="0"/>
              <a:t>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fontScale="92500" lnSpcReduction="10000"/>
          </a:bodyPr>
          <a:lstStyle/>
          <a:p>
            <a:pPr marL="457200" indent="-457200">
              <a:buFont typeface="+mj-lt"/>
              <a:buAutoNum type="arabicPeriod"/>
            </a:pPr>
            <a:r>
              <a:rPr lang="pl-PL" sz="2400" dirty="0" smtClean="0"/>
              <a:t>szok </a:t>
            </a:r>
            <a:r>
              <a:rPr lang="pl-PL" sz="2400" dirty="0"/>
              <a:t>kulturowy – czyli zdziwienie i poczucie lęku, które pojawia się w </a:t>
            </a:r>
            <a:r>
              <a:rPr lang="pl-PL" sz="2400" dirty="0" smtClean="0"/>
              <a:t>obliczu zupełnie </a:t>
            </a:r>
            <a:r>
              <a:rPr lang="pl-PL" sz="2400" dirty="0"/>
              <a:t>innego środowiska kulturowego lub społecznego, stylu życia albo </a:t>
            </a:r>
            <a:r>
              <a:rPr lang="pl-PL" sz="2400" dirty="0" smtClean="0"/>
              <a:t>wzorców </a:t>
            </a:r>
            <a:r>
              <a:rPr lang="pl-PL" sz="2400" dirty="0" err="1" smtClean="0"/>
              <a:t>zachowań</a:t>
            </a:r>
            <a:r>
              <a:rPr lang="pl-PL" sz="2400" dirty="0" smtClean="0"/>
              <a:t> </a:t>
            </a:r>
            <a:r>
              <a:rPr lang="pl-PL" sz="2400" dirty="0"/>
              <a:t>oraz jego etapy. </a:t>
            </a:r>
          </a:p>
          <a:p>
            <a:pPr marL="457200" indent="-457200">
              <a:buFont typeface="+mj-lt"/>
              <a:buAutoNum type="arabicPeriod"/>
            </a:pPr>
            <a:r>
              <a:rPr lang="pl-PL" sz="2400" dirty="0" smtClean="0"/>
              <a:t>zespół </a:t>
            </a:r>
            <a:r>
              <a:rPr lang="pl-PL" sz="2400" dirty="0"/>
              <a:t>stresu pourazowego – jest zaburzeniem psychicznym bardzo często </a:t>
            </a:r>
            <a:r>
              <a:rPr lang="pl-PL" sz="2400" dirty="0" smtClean="0"/>
              <a:t>doświadczanym przez </a:t>
            </a:r>
            <a:r>
              <a:rPr lang="pl-PL" sz="2400" dirty="0"/>
              <a:t>uchodźców, byłych żołnierzy lub ofiary handlu ludźmi. </a:t>
            </a:r>
          </a:p>
          <a:p>
            <a:pPr marL="457200" indent="-457200">
              <a:buFont typeface="+mj-lt"/>
              <a:buAutoNum type="arabicPeriod"/>
            </a:pPr>
            <a:r>
              <a:rPr lang="pl-PL" sz="2400" dirty="0" smtClean="0"/>
              <a:t>wyuczona </a:t>
            </a:r>
            <a:r>
              <a:rPr lang="pl-PL" sz="2400" dirty="0"/>
              <a:t>bezradność – zachowanie typowe dla osób, które doświadczyły </a:t>
            </a:r>
            <a:r>
              <a:rPr lang="pl-PL" sz="2400" dirty="0" smtClean="0"/>
              <a:t>długotrwałych nieprzyjemnych </a:t>
            </a:r>
            <a:r>
              <a:rPr lang="pl-PL" sz="2400" dirty="0"/>
              <a:t>zdarzeń, których nie były w stanie kontrolować, </a:t>
            </a:r>
            <a:r>
              <a:rPr lang="pl-PL" sz="2400" dirty="0" smtClean="0"/>
              <a:t>zmienić i </a:t>
            </a:r>
            <a:r>
              <a:rPr lang="pl-PL" sz="2400" dirty="0"/>
              <a:t>przed którymi nie mogły uciec. </a:t>
            </a:r>
          </a:p>
        </p:txBody>
      </p:sp>
      <p:sp>
        <p:nvSpPr>
          <p:cNvPr id="4" name="Symbol zastępczy tekstu 3"/>
          <p:cNvSpPr>
            <a:spLocks noGrp="1"/>
          </p:cNvSpPr>
          <p:nvPr>
            <p:ph type="body" sz="quarter" idx="13"/>
          </p:nvPr>
        </p:nvSpPr>
        <p:spPr>
          <a:xfrm>
            <a:off x="413182" y="2526661"/>
            <a:ext cx="8073092" cy="638598"/>
          </a:xfrm>
        </p:spPr>
        <p:txBody>
          <a:bodyPr>
            <a:normAutofit fontScale="92500"/>
          </a:bodyPr>
          <a:lstStyle/>
          <a:p>
            <a:r>
              <a:rPr lang="pl-PL" sz="2400" dirty="0"/>
              <a:t>Psychologiczne konsekwencje migracji i uchodźstwa</a:t>
            </a:r>
          </a:p>
        </p:txBody>
      </p:sp>
    </p:spTree>
    <p:extLst>
      <p:ext uri="{BB962C8B-B14F-4D97-AF65-F5344CB8AC3E}">
        <p14:creationId xmlns:p14="http://schemas.microsoft.com/office/powerpoint/2010/main" val="208100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4064" y="1301677"/>
            <a:ext cx="11162294" cy="1205058"/>
          </a:xfrm>
        </p:spPr>
        <p:txBody>
          <a:bodyPr>
            <a:normAutofit fontScale="90000"/>
          </a:bodyPr>
          <a:lstStyle/>
          <a:p>
            <a:r>
              <a:rPr lang="pl-PL" dirty="0" smtClean="0"/>
              <a:t>UMIEJĘTNOŚCI POMOCNE </a:t>
            </a:r>
            <a:r>
              <a:rPr lang="pl-PL" dirty="0"/>
              <a:t>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a:bodyPr>
          <a:lstStyle/>
          <a:p>
            <a:r>
              <a:rPr lang="pl-PL" sz="2400" dirty="0"/>
              <a:t>Umiejętność współpracy – istotne jest traktowanie grup mniejszościowych</a:t>
            </a:r>
          </a:p>
          <a:p>
            <a:r>
              <a:rPr lang="pl-PL" sz="2400" dirty="0"/>
              <a:t>jak partnerów i pamiętanie o tym, że są one ekspertami w swojej tożsamości</a:t>
            </a:r>
          </a:p>
          <a:p>
            <a:r>
              <a:rPr lang="pl-PL" sz="2400" dirty="0"/>
              <a:t>kulturowej. Może to również oznaczać wspieranie prób innych osób </a:t>
            </a:r>
            <a:r>
              <a:rPr lang="pl-PL" sz="2400" dirty="0" smtClean="0"/>
              <a:t>                   w rozwiązywaniu problemów </a:t>
            </a:r>
            <a:r>
              <a:rPr lang="pl-PL" sz="2400" dirty="0"/>
              <a:t>i pozwolenie im na bycie liderami</a:t>
            </a:r>
          </a:p>
        </p:txBody>
      </p:sp>
      <p:sp>
        <p:nvSpPr>
          <p:cNvPr id="4" name="Symbol zastępczy tekstu 3"/>
          <p:cNvSpPr>
            <a:spLocks noGrp="1"/>
          </p:cNvSpPr>
          <p:nvPr>
            <p:ph type="body" sz="quarter" idx="13"/>
          </p:nvPr>
        </p:nvSpPr>
        <p:spPr>
          <a:xfrm>
            <a:off x="413182" y="2526661"/>
            <a:ext cx="8073092" cy="638598"/>
          </a:xfrm>
        </p:spPr>
        <p:txBody>
          <a:bodyPr>
            <a:normAutofit/>
          </a:bodyPr>
          <a:lstStyle/>
          <a:p>
            <a:r>
              <a:rPr lang="pl-PL" sz="2400" dirty="0"/>
              <a:t>Komunikacja międzykulturowa</a:t>
            </a:r>
          </a:p>
        </p:txBody>
      </p:sp>
    </p:spTree>
    <p:extLst>
      <p:ext uri="{BB962C8B-B14F-4D97-AF65-F5344CB8AC3E}">
        <p14:creationId xmlns:p14="http://schemas.microsoft.com/office/powerpoint/2010/main" val="2766569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4064" y="1301677"/>
            <a:ext cx="11162294" cy="1205058"/>
          </a:xfrm>
        </p:spPr>
        <p:txBody>
          <a:bodyPr>
            <a:normAutofit fontScale="90000"/>
          </a:bodyPr>
          <a:lstStyle/>
          <a:p>
            <a:r>
              <a:rPr lang="pl-PL" dirty="0" smtClean="0"/>
              <a:t>UMIEJĘTNOŚCI POMOCNE </a:t>
            </a:r>
            <a:r>
              <a:rPr lang="pl-PL" dirty="0"/>
              <a:t>W ROZWIJANIU KOMPETENCJI </a:t>
            </a:r>
            <a:r>
              <a:rPr lang="pl-PL" dirty="0" smtClean="0"/>
              <a:t>WIELOKULTUROWYCH</a:t>
            </a:r>
            <a:endParaRPr lang="pl-PL" dirty="0"/>
          </a:p>
        </p:txBody>
      </p:sp>
      <p:sp>
        <p:nvSpPr>
          <p:cNvPr id="3" name="Symbol zastępczy tekstu 2"/>
          <p:cNvSpPr>
            <a:spLocks noGrp="1"/>
          </p:cNvSpPr>
          <p:nvPr>
            <p:ph type="body" sz="quarter" idx="12"/>
          </p:nvPr>
        </p:nvSpPr>
        <p:spPr>
          <a:xfrm>
            <a:off x="404064" y="3183044"/>
            <a:ext cx="10572332" cy="2656282"/>
          </a:xfrm>
        </p:spPr>
        <p:txBody>
          <a:bodyPr numCol="1">
            <a:normAutofit/>
          </a:bodyPr>
          <a:lstStyle/>
          <a:p>
            <a:pPr marL="342900" indent="-342900">
              <a:buFont typeface="Arial" panose="020B0604020202020204" pitchFamily="34" charset="0"/>
              <a:buChar char="•"/>
            </a:pPr>
            <a:r>
              <a:rPr lang="pl-PL" sz="2400" dirty="0"/>
              <a:t>Umiejętność radzenia sobie z trudnościami i stresem</a:t>
            </a:r>
          </a:p>
          <a:p>
            <a:pPr marL="342900" indent="-342900">
              <a:buFont typeface="Arial" panose="020B0604020202020204" pitchFamily="34" charset="0"/>
              <a:buChar char="•"/>
            </a:pPr>
            <a:r>
              <a:rPr lang="pl-PL" sz="2400" dirty="0" smtClean="0"/>
              <a:t>Umiejętność </a:t>
            </a:r>
            <a:r>
              <a:rPr lang="pl-PL" sz="2400" dirty="0"/>
              <a:t>radzenie sobie z sytuacjami konfliktowymi</a:t>
            </a:r>
          </a:p>
          <a:p>
            <a:pPr marL="342900" indent="-342900">
              <a:buFont typeface="Arial" panose="020B0604020202020204" pitchFamily="34" charset="0"/>
              <a:buChar char="•"/>
            </a:pPr>
            <a:r>
              <a:rPr lang="pl-PL" sz="2400" dirty="0" smtClean="0"/>
              <a:t>Umiejętność </a:t>
            </a:r>
            <a:r>
              <a:rPr lang="pl-PL" sz="2400" dirty="0"/>
              <a:t>słuchania – uważne słuchanie innych osób, zachęcanie ich do </a:t>
            </a:r>
            <a:r>
              <a:rPr lang="pl-PL" sz="2400" dirty="0" smtClean="0"/>
              <a:t>wyrażania swoich </a:t>
            </a:r>
            <a:r>
              <a:rPr lang="pl-PL" sz="2400" dirty="0"/>
              <a:t>potrzeb i </a:t>
            </a:r>
            <a:r>
              <a:rPr lang="pl-PL" sz="2400" dirty="0" smtClean="0"/>
              <a:t>opinii</a:t>
            </a:r>
            <a:endParaRPr lang="pl-PL" sz="2400" dirty="0"/>
          </a:p>
          <a:p>
            <a:pPr marL="342900" indent="-342900">
              <a:buFont typeface="Arial" panose="020B0604020202020204" pitchFamily="34" charset="0"/>
              <a:buChar char="•"/>
            </a:pPr>
            <a:r>
              <a:rPr lang="pl-PL" sz="2400" dirty="0" smtClean="0"/>
              <a:t>Krytyczne </a:t>
            </a:r>
            <a:r>
              <a:rPr lang="pl-PL" sz="2400" dirty="0"/>
              <a:t>myślenie – poszukiwanie informacji z różnych </a:t>
            </a:r>
            <a:r>
              <a:rPr lang="pl-PL" sz="2400" dirty="0" smtClean="0"/>
              <a:t>źródeł</a:t>
            </a:r>
            <a:endParaRPr lang="pl-PL" sz="2400" dirty="0"/>
          </a:p>
          <a:p>
            <a:pPr algn="just"/>
            <a:endParaRPr lang="pl-PL" sz="2400" dirty="0"/>
          </a:p>
        </p:txBody>
      </p:sp>
      <p:sp>
        <p:nvSpPr>
          <p:cNvPr id="4" name="Symbol zastępczy tekstu 3"/>
          <p:cNvSpPr>
            <a:spLocks noGrp="1"/>
          </p:cNvSpPr>
          <p:nvPr>
            <p:ph type="body" sz="quarter" idx="13"/>
          </p:nvPr>
        </p:nvSpPr>
        <p:spPr>
          <a:xfrm>
            <a:off x="413181" y="2526661"/>
            <a:ext cx="11040881" cy="638598"/>
          </a:xfrm>
        </p:spPr>
        <p:txBody>
          <a:bodyPr>
            <a:normAutofit fontScale="77500" lnSpcReduction="20000"/>
          </a:bodyPr>
          <a:lstStyle/>
          <a:p>
            <a:r>
              <a:rPr lang="pl-PL" sz="2400" dirty="0" smtClean="0"/>
              <a:t>Elastyczność </a:t>
            </a:r>
            <a:r>
              <a:rPr lang="pl-PL" sz="2400" dirty="0"/>
              <a:t>– umiejętność radzenia sobie z niepewnością; odkrywanie nowych</a:t>
            </a:r>
          </a:p>
          <a:p>
            <a:r>
              <a:rPr lang="pl-PL" sz="2400" dirty="0"/>
              <a:t>rzeczy i  </a:t>
            </a:r>
            <a:r>
              <a:rPr lang="pl-PL" sz="2400" dirty="0" smtClean="0"/>
              <a:t>sytuacji</a:t>
            </a:r>
            <a:endParaRPr lang="pl-PL" sz="2400" dirty="0"/>
          </a:p>
        </p:txBody>
      </p:sp>
    </p:spTree>
    <p:extLst>
      <p:ext uri="{BB962C8B-B14F-4D97-AF65-F5344CB8AC3E}">
        <p14:creationId xmlns:p14="http://schemas.microsoft.com/office/powerpoint/2010/main" val="3238785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ZDOBYWAĆ KOMPETENCJE WIELOKULTUROWE</a:t>
            </a:r>
            <a:r>
              <a:rPr lang="pl-PL" dirty="0" smtClean="0"/>
              <a:t>?</a:t>
            </a:r>
            <a:endParaRPr lang="pl-PL" dirty="0"/>
          </a:p>
        </p:txBody>
      </p:sp>
      <p:graphicFrame>
        <p:nvGraphicFramePr>
          <p:cNvPr id="7" name="Diagram 6"/>
          <p:cNvGraphicFramePr/>
          <p:nvPr>
            <p:extLst>
              <p:ext uri="{D42A27DB-BD31-4B8C-83A1-F6EECF244321}">
                <p14:modId xmlns:p14="http://schemas.microsoft.com/office/powerpoint/2010/main" val="3355832087"/>
              </p:ext>
            </p:extLst>
          </p:nvPr>
        </p:nvGraphicFramePr>
        <p:xfrm>
          <a:off x="5133473" y="1925053"/>
          <a:ext cx="6930189" cy="4644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media.istockphoto.com/id/1332011346/photo/team-training.jpg?b=1&amp;s=612x612&amp;w=0&amp;k=20&amp;c=zHbmyONUwVlsgyTLpz4h6fHQYnZ_FGQWYgsswQoiUF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458" y="2705685"/>
            <a:ext cx="3538713" cy="2347578"/>
          </a:xfrm>
          <a:prstGeom prst="rect">
            <a:avLst/>
          </a:prstGeom>
          <a:noFill/>
          <a:extLst>
            <a:ext uri="{909E8E84-426E-40DD-AFC4-6F175D3DCCD1}">
              <a14:hiddenFill xmlns:a14="http://schemas.microsoft.com/office/drawing/2010/main">
                <a:solidFill>
                  <a:srgbClr val="FFFFFF"/>
                </a:solidFill>
              </a14:hiddenFill>
            </a:ext>
          </a:extLst>
        </p:spPr>
      </p:pic>
      <p:sp>
        <p:nvSpPr>
          <p:cNvPr id="8" name="Prostokąt 7"/>
          <p:cNvSpPr/>
          <p:nvPr/>
        </p:nvSpPr>
        <p:spPr>
          <a:xfrm>
            <a:off x="492162" y="5053263"/>
            <a:ext cx="1769652" cy="369332"/>
          </a:xfrm>
          <a:prstGeom prst="rect">
            <a:avLst/>
          </a:prstGeom>
        </p:spPr>
        <p:txBody>
          <a:bodyPr wrap="none">
            <a:spAutoFit/>
          </a:bodyPr>
          <a:lstStyle/>
          <a:p>
            <a:r>
              <a:rPr lang="pl-PL" dirty="0"/>
              <a:t>www.pexels.com</a:t>
            </a:r>
          </a:p>
        </p:txBody>
      </p:sp>
    </p:spTree>
    <p:extLst>
      <p:ext uri="{BB962C8B-B14F-4D97-AF65-F5344CB8AC3E}">
        <p14:creationId xmlns:p14="http://schemas.microsoft.com/office/powerpoint/2010/main" val="2934893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dirty="0"/>
              <a:t>Kompetencja wielokulturowa nauczyciela wg Instytutu Dydaktyki Interkulturowej:</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2900" y="1102804"/>
            <a:ext cx="11546199" cy="5205753"/>
          </a:xfrm>
        </p:spPr>
        <p:txBody>
          <a:bodyPr>
            <a:normAutofit/>
          </a:bodyPr>
          <a:lstStyle/>
          <a:p>
            <a:r>
              <a:rPr lang="pl-PL" sz="2600" b="0" dirty="0" smtClean="0"/>
              <a:t>1) </a:t>
            </a:r>
            <a:r>
              <a:rPr lang="pl-PL" sz="2600" b="0" dirty="0" smtClean="0">
                <a:solidFill>
                  <a:srgbClr val="00B050"/>
                </a:solidFill>
              </a:rPr>
              <a:t>zawodowa </a:t>
            </a:r>
            <a:r>
              <a:rPr lang="pl-PL" sz="2600" b="0" dirty="0">
                <a:solidFill>
                  <a:srgbClr val="00B050"/>
                </a:solidFill>
              </a:rPr>
              <a:t>kompetencja wielokulturowa </a:t>
            </a:r>
            <a:r>
              <a:rPr lang="pl-PL" sz="2600" b="0" dirty="0"/>
              <a:t>(odpowiedzialność, doświadczenie zawodowe, znajomość infrastruktury </a:t>
            </a:r>
            <a:r>
              <a:rPr lang="pl-PL" sz="2600" b="0" dirty="0" smtClean="0"/>
              <a:t>zawodowej)</a:t>
            </a:r>
            <a:br>
              <a:rPr lang="pl-PL" sz="2600" b="0" dirty="0" smtClean="0"/>
            </a:br>
            <a:r>
              <a:rPr lang="pl-PL" sz="2600" b="0" dirty="0" smtClean="0"/>
              <a:t>2) </a:t>
            </a:r>
            <a:r>
              <a:rPr lang="pl-PL" sz="2600" b="0" dirty="0" smtClean="0">
                <a:solidFill>
                  <a:schemeClr val="accent2">
                    <a:lumMod val="75000"/>
                  </a:schemeClr>
                </a:solidFill>
              </a:rPr>
              <a:t>strategiczna </a:t>
            </a:r>
            <a:r>
              <a:rPr lang="pl-PL" sz="2600" b="0" dirty="0">
                <a:solidFill>
                  <a:schemeClr val="accent2">
                    <a:lumMod val="75000"/>
                  </a:schemeClr>
                </a:solidFill>
              </a:rPr>
              <a:t>kompetencja wielokulturowa </a:t>
            </a:r>
            <a:r>
              <a:rPr lang="pl-PL" sz="2600" b="0" dirty="0"/>
              <a:t>(postawy, znajomość podstaw zarządzania, umiejętność rozwiązywania problemów </a:t>
            </a:r>
            <a:r>
              <a:rPr lang="pl-PL" sz="2600" b="0" dirty="0" smtClean="0"/>
              <a:t>               i </a:t>
            </a:r>
            <a:r>
              <a:rPr lang="pl-PL" sz="2600" b="0" dirty="0"/>
              <a:t>podejmowania decyzji);</a:t>
            </a:r>
            <a:br>
              <a:rPr lang="pl-PL" sz="2600" b="0" dirty="0"/>
            </a:br>
            <a:r>
              <a:rPr lang="pl-PL" sz="2600" b="0" dirty="0" smtClean="0"/>
              <a:t>3) </a:t>
            </a:r>
            <a:r>
              <a:rPr lang="pl-PL" sz="2600" b="0" dirty="0" smtClean="0">
                <a:solidFill>
                  <a:srgbClr val="4884C3"/>
                </a:solidFill>
              </a:rPr>
              <a:t>społeczna </a:t>
            </a:r>
            <a:r>
              <a:rPr lang="pl-PL" sz="2600" b="0" dirty="0">
                <a:solidFill>
                  <a:srgbClr val="4884C3"/>
                </a:solidFill>
              </a:rPr>
              <a:t>kompetencja wielokulturowa </a:t>
            </a:r>
            <a:r>
              <a:rPr lang="pl-PL" sz="2600" b="0" dirty="0"/>
              <a:t>(umiejętność pracy </a:t>
            </a:r>
            <a:r>
              <a:rPr lang="pl-PL" sz="2600" b="0" dirty="0" smtClean="0"/>
              <a:t>                w </a:t>
            </a:r>
            <a:r>
              <a:rPr lang="pl-PL" sz="2600" b="0" dirty="0"/>
              <a:t>grupie, empatia, cierpliwość, komunikatywność, zdolność do mediacji, łatwość adaptacji w nowych warunkach);</a:t>
            </a:r>
            <a:br>
              <a:rPr lang="pl-PL" sz="2600" b="0" dirty="0"/>
            </a:br>
            <a:r>
              <a:rPr lang="pl-PL" sz="2600" b="0" dirty="0" smtClean="0"/>
              <a:t>4) </a:t>
            </a:r>
            <a:r>
              <a:rPr lang="pl-PL" sz="2600" b="0" dirty="0" smtClean="0">
                <a:solidFill>
                  <a:srgbClr val="0070C0"/>
                </a:solidFill>
              </a:rPr>
              <a:t>indywidualna </a:t>
            </a:r>
            <a:r>
              <a:rPr lang="pl-PL" sz="2600" b="0" dirty="0">
                <a:solidFill>
                  <a:srgbClr val="0070C0"/>
                </a:solidFill>
              </a:rPr>
              <a:t>kompetencja wielokulturowa </a:t>
            </a:r>
            <a:r>
              <a:rPr lang="pl-PL" sz="2600" b="0" dirty="0"/>
              <a:t>(łatwość uczenia się, </a:t>
            </a:r>
            <a:r>
              <a:rPr lang="pl-PL" sz="2600" b="0" dirty="0" smtClean="0"/>
              <a:t>umiejętność </a:t>
            </a:r>
            <a:r>
              <a:rPr lang="pl-PL" sz="2600" b="0" dirty="0"/>
              <a:t>zachowania dystansu, rozumienie dwuznaczności </a:t>
            </a:r>
            <a:r>
              <a:rPr lang="pl-PL" sz="2600" b="0" dirty="0" smtClean="0"/>
              <a:t>             w </a:t>
            </a:r>
            <a:r>
              <a:rPr lang="pl-PL" sz="2600" b="0" dirty="0"/>
              <a:t>kontekście tolerancji, optymistyczny stosunek do życia).</a:t>
            </a:r>
            <a:r>
              <a:rPr lang="pl-PL" sz="2600" dirty="0"/>
              <a:t/>
            </a:r>
            <a:br>
              <a:rPr lang="pl-PL" sz="2600" dirty="0"/>
            </a:br>
            <a:endParaRPr lang="pl-PL" sz="26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sz="3200" dirty="0" smtClean="0">
                <a:cs typeface="Times New Roman"/>
              </a:rPr>
              <a:t>Kompetencje to umiejętności wyższego rzędu, które osiąga się poprzez ćwiczenie, doświadczanie                    i dokonywane refleksje. Człowiek świadomie określa             i realizuje cele, potrafi antycypować skutki swojej działalności oraz ponosić konsekwencje wynikające              z podjęcia lub niepodjęcia określonej aktywności.</a:t>
            </a:r>
            <a:br>
              <a:rPr lang="pl-PL" sz="3200" dirty="0" smtClean="0">
                <a:cs typeface="Times New Roman"/>
              </a:rPr>
            </a:br>
            <a:r>
              <a:rPr lang="pl-PL" dirty="0" smtClean="0">
                <a:cs typeface="Times New Roman"/>
              </a:rPr>
              <a:t/>
            </a:r>
            <a:br>
              <a:rPr lang="pl-PL" dirty="0" smtClean="0">
                <a:cs typeface="Times New Roman"/>
              </a:rPr>
            </a:br>
            <a:r>
              <a:rPr lang="pl-PL" sz="1800" dirty="0" smtClean="0">
                <a:cs typeface="Times New Roman"/>
              </a:rPr>
              <a:t>https://leksykon.granice.uni.wroc.pl/Artykuly/Kompetencje-miedzykulturowe#</a:t>
            </a:r>
            <a:endParaRPr lang="pl-PL" sz="36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7140" y="1748043"/>
            <a:ext cx="4860143" cy="1292661"/>
          </a:xfrm>
        </p:spPr>
        <p:txBody>
          <a:bodyPr>
            <a:normAutofit fontScale="90000"/>
          </a:bodyPr>
          <a:lstStyle/>
          <a:p>
            <a:r>
              <a:rPr lang="pl-PL" sz="3100" dirty="0"/>
              <a:t>Warsztat pracy doradcy zawodowego – współpraca z cudzoziemcem</a:t>
            </a:r>
            <a:r>
              <a:rPr lang="pl-PL" dirty="0"/>
              <a:t/>
            </a:r>
            <a:br>
              <a:rPr lang="pl-PL" dirty="0"/>
            </a:br>
            <a:endParaRPr lang="pl-PL" dirty="0"/>
          </a:p>
        </p:txBody>
      </p:sp>
      <p:sp>
        <p:nvSpPr>
          <p:cNvPr id="3" name="Symbol zastępczy obrazu 2"/>
          <p:cNvSpPr>
            <a:spLocks noGrp="1"/>
          </p:cNvSpPr>
          <p:nvPr>
            <p:ph type="pic" sz="quarter" idx="11"/>
          </p:nvPr>
        </p:nvSpPr>
        <p:spPr/>
      </p:sp>
      <p:sp>
        <p:nvSpPr>
          <p:cNvPr id="4" name="Podtytuł 3"/>
          <p:cNvSpPr>
            <a:spLocks noGrp="1"/>
          </p:cNvSpPr>
          <p:nvPr>
            <p:ph type="subTitle" idx="4294967295"/>
          </p:nvPr>
        </p:nvSpPr>
        <p:spPr/>
        <p:txBody>
          <a:bodyPr/>
          <a:lstStyle/>
          <a:p>
            <a:endParaRPr lang="pl-PL" dirty="0"/>
          </a:p>
        </p:txBody>
      </p:sp>
      <p:sp>
        <p:nvSpPr>
          <p:cNvPr id="6" name="Prostokąt 5"/>
          <p:cNvSpPr/>
          <p:nvPr/>
        </p:nvSpPr>
        <p:spPr>
          <a:xfrm>
            <a:off x="5807242" y="191960"/>
            <a:ext cx="6096000" cy="7109639"/>
          </a:xfrm>
          <a:prstGeom prst="rect">
            <a:avLst/>
          </a:prstGeom>
        </p:spPr>
        <p:txBody>
          <a:bodyPr>
            <a:spAutoFit/>
          </a:bodyPr>
          <a:lstStyle/>
          <a:p>
            <a:r>
              <a:rPr lang="pl-PL" b="1" dirty="0"/>
              <a:t> </a:t>
            </a:r>
            <a:endParaRPr lang="pl-PL" dirty="0"/>
          </a:p>
          <a:p>
            <a:pPr marL="514350" lvl="0" indent="-514350">
              <a:buFont typeface="Wingdings" panose="05000000000000000000" pitchFamily="2" charset="2"/>
              <a:buChar char="ü"/>
            </a:pPr>
            <a:r>
              <a:rPr lang="pl-PL" sz="2400" b="1" dirty="0" smtClean="0">
                <a:latin typeface="Arial" panose="020B0604020202020204" pitchFamily="34" charset="0"/>
                <a:cs typeface="Arial" panose="020B0604020202020204" pitchFamily="34" charset="0"/>
              </a:rPr>
              <a:t>określić predyspozycje zawodowe              i </a:t>
            </a:r>
            <a:r>
              <a:rPr lang="pl-PL" sz="2400" b="1" dirty="0">
                <a:latin typeface="Arial" panose="020B0604020202020204" pitchFamily="34" charset="0"/>
                <a:cs typeface="Arial" panose="020B0604020202020204" pitchFamily="34" charset="0"/>
              </a:rPr>
              <a:t>mocne strony jako pracownika/pracowniczki,</a:t>
            </a:r>
            <a:endParaRPr lang="pl-PL" sz="2400" dirty="0">
              <a:latin typeface="Arial" panose="020B0604020202020204" pitchFamily="34" charset="0"/>
              <a:cs typeface="Arial" panose="020B0604020202020204" pitchFamily="34" charset="0"/>
            </a:endParaRPr>
          </a:p>
          <a:p>
            <a:pPr marL="514350" lvl="0" indent="-514350">
              <a:buFont typeface="Wingdings" panose="05000000000000000000" pitchFamily="2" charset="2"/>
              <a:buChar char="ü"/>
            </a:pPr>
            <a:r>
              <a:rPr lang="pl-PL" sz="2400" b="1" dirty="0">
                <a:latin typeface="Arial" panose="020B0604020202020204" pitchFamily="34" charset="0"/>
                <a:cs typeface="Arial" panose="020B0604020202020204" pitchFamily="34" charset="0"/>
              </a:rPr>
              <a:t>nauczyć się wyszukiwać odpowiednich ofert pracy,</a:t>
            </a:r>
            <a:endParaRPr lang="pl-PL" sz="2400" dirty="0">
              <a:latin typeface="Arial" panose="020B0604020202020204" pitchFamily="34" charset="0"/>
              <a:cs typeface="Arial" panose="020B0604020202020204" pitchFamily="34" charset="0"/>
            </a:endParaRPr>
          </a:p>
          <a:p>
            <a:pPr marL="514350" lvl="0" indent="-514350">
              <a:buFont typeface="Wingdings" panose="05000000000000000000" pitchFamily="2" charset="2"/>
              <a:buChar char="ü"/>
            </a:pPr>
            <a:r>
              <a:rPr lang="pl-PL" sz="2400" b="1" dirty="0">
                <a:latin typeface="Arial" panose="020B0604020202020204" pitchFamily="34" charset="0"/>
                <a:cs typeface="Arial" panose="020B0604020202020204" pitchFamily="34" charset="0"/>
              </a:rPr>
              <a:t>przygotować CV i list motywacyjny,</a:t>
            </a:r>
            <a:endParaRPr lang="pl-PL" sz="2400" dirty="0">
              <a:latin typeface="Arial" panose="020B0604020202020204" pitchFamily="34" charset="0"/>
              <a:cs typeface="Arial" panose="020B0604020202020204" pitchFamily="34" charset="0"/>
            </a:endParaRPr>
          </a:p>
          <a:p>
            <a:pPr marL="514350" lvl="0" indent="-514350">
              <a:buFont typeface="Wingdings" panose="05000000000000000000" pitchFamily="2" charset="2"/>
              <a:buChar char="ü"/>
            </a:pPr>
            <a:r>
              <a:rPr lang="pl-PL" sz="2400" b="1" dirty="0">
                <a:latin typeface="Arial" panose="020B0604020202020204" pitchFamily="34" charset="0"/>
                <a:cs typeface="Arial" panose="020B0604020202020204" pitchFamily="34" charset="0"/>
              </a:rPr>
              <a:t>udzielić informacji o możliwości podnoszenia kwalifikacji zawodowych,</a:t>
            </a:r>
            <a:endParaRPr lang="pl-PL" sz="2400" dirty="0">
              <a:latin typeface="Arial" panose="020B0604020202020204" pitchFamily="34" charset="0"/>
              <a:cs typeface="Arial" panose="020B0604020202020204" pitchFamily="34" charset="0"/>
            </a:endParaRPr>
          </a:p>
          <a:p>
            <a:pPr marL="514350" lvl="0" indent="-514350">
              <a:buFont typeface="Wingdings" panose="05000000000000000000" pitchFamily="2" charset="2"/>
              <a:buChar char="ü"/>
            </a:pPr>
            <a:r>
              <a:rPr lang="pl-PL" sz="2400" b="1" dirty="0">
                <a:latin typeface="Arial" panose="020B0604020202020204" pitchFamily="34" charset="0"/>
                <a:cs typeface="Arial" panose="020B0604020202020204" pitchFamily="34" charset="0"/>
              </a:rPr>
              <a:t>określić </a:t>
            </a:r>
            <a:r>
              <a:rPr lang="pl-PL" sz="2400" b="1" dirty="0" smtClean="0">
                <a:latin typeface="Arial" panose="020B0604020202020204" pitchFamily="34" charset="0"/>
                <a:cs typeface="Arial" panose="020B0604020202020204" pitchFamily="34" charset="0"/>
              </a:rPr>
              <a:t>ścieżkę </a:t>
            </a:r>
            <a:r>
              <a:rPr lang="pl-PL" sz="2400" b="1" dirty="0">
                <a:latin typeface="Arial" panose="020B0604020202020204" pitchFamily="34" charset="0"/>
                <a:cs typeface="Arial" panose="020B0604020202020204" pitchFamily="34" charset="0"/>
              </a:rPr>
              <a:t>rozwoju </a:t>
            </a:r>
            <a:r>
              <a:rPr lang="pl-PL" sz="2400" b="1" dirty="0" smtClean="0">
                <a:latin typeface="Arial" panose="020B0604020202020204" pitchFamily="34" charset="0"/>
                <a:cs typeface="Arial" panose="020B0604020202020204" pitchFamily="34" charset="0"/>
              </a:rPr>
              <a:t>zawodowego,</a:t>
            </a:r>
          </a:p>
          <a:p>
            <a:pPr marL="514350" lvl="0" indent="-514350">
              <a:buFont typeface="Wingdings" panose="05000000000000000000" pitchFamily="2" charset="2"/>
              <a:buChar char="ü"/>
            </a:pPr>
            <a:r>
              <a:rPr lang="pl-PL" sz="2400" b="1" dirty="0" smtClean="0">
                <a:latin typeface="Arial" panose="020B0604020202020204" pitchFamily="34" charset="0"/>
                <a:cs typeface="Arial" panose="020B0604020202020204" pitchFamily="34" charset="0"/>
              </a:rPr>
              <a:t>porady w różnych językach </a:t>
            </a:r>
            <a:r>
              <a:rPr lang="pl-PL" sz="2400" dirty="0"/>
              <a:t> </a:t>
            </a:r>
            <a:endParaRPr lang="pl-PL" sz="2400" dirty="0" smtClean="0"/>
          </a:p>
          <a:p>
            <a:pPr marL="514350" lvl="0" indent="-514350">
              <a:buFont typeface="Wingdings" panose="05000000000000000000" pitchFamily="2" charset="2"/>
              <a:buChar char="ü"/>
            </a:pPr>
            <a:r>
              <a:rPr lang="pl-PL" sz="2400" b="1" dirty="0" smtClean="0">
                <a:latin typeface="Arial" panose="020B0604020202020204" pitchFamily="34" charset="0"/>
                <a:cs typeface="Arial" panose="020B0604020202020204" pitchFamily="34" charset="0"/>
              </a:rPr>
              <a:t>tłumaczenia </a:t>
            </a:r>
            <a:r>
              <a:rPr lang="pl-PL" sz="2400" b="1" dirty="0">
                <a:latin typeface="Arial" panose="020B0604020202020204" pitchFamily="34" charset="0"/>
                <a:cs typeface="Arial" panose="020B0604020202020204" pitchFamily="34" charset="0"/>
              </a:rPr>
              <a:t>korespondencji urzędowych</a:t>
            </a:r>
          </a:p>
          <a:p>
            <a:r>
              <a:rPr lang="pl-PL" sz="2800" dirty="0"/>
              <a:t> </a:t>
            </a:r>
          </a:p>
          <a:p>
            <a:r>
              <a:rPr lang="pl-PL" sz="2800" dirty="0"/>
              <a:t> </a:t>
            </a:r>
          </a:p>
          <a:p>
            <a:pPr marL="514350" lvl="0" indent="-514350">
              <a:buFont typeface="Wingdings" panose="05000000000000000000" pitchFamily="2" charset="2"/>
              <a:buChar char="ü"/>
            </a:pPr>
            <a:endParaRPr lang="pl-PL"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pl-PL" dirty="0"/>
              <a:t> </a:t>
            </a:r>
          </a:p>
        </p:txBody>
      </p:sp>
      <p:sp>
        <p:nvSpPr>
          <p:cNvPr id="5" name="Prostokąt 4"/>
          <p:cNvSpPr/>
          <p:nvPr/>
        </p:nvSpPr>
        <p:spPr>
          <a:xfrm>
            <a:off x="1336674" y="4214269"/>
            <a:ext cx="4177021" cy="867930"/>
          </a:xfrm>
          <a:prstGeom prst="rect">
            <a:avLst/>
          </a:prstGeom>
        </p:spPr>
        <p:txBody>
          <a:bodyPr wrap="square">
            <a:spAutoFit/>
          </a:bodyPr>
          <a:lstStyle/>
          <a:p>
            <a:pPr lvl="0">
              <a:lnSpc>
                <a:spcPct val="90000"/>
              </a:lnSpc>
              <a:spcBef>
                <a:spcPts val="1000"/>
              </a:spcBef>
            </a:pPr>
            <a:r>
              <a:rPr lang="pl-PL" sz="2800" b="1" dirty="0">
                <a:solidFill>
                  <a:srgbClr val="6C3088"/>
                </a:solidFill>
                <a:latin typeface="Arial" panose="020B0604020202020204" pitchFamily="34" charset="0"/>
                <a:cs typeface="Arial" panose="020B0604020202020204" pitchFamily="34" charset="0"/>
              </a:rPr>
              <a:t>Co może zaoferować doradca zawodowy?</a:t>
            </a:r>
            <a:endParaRPr lang="pl-PL" sz="2800" dirty="0">
              <a:solidFill>
                <a:srgbClr val="6C308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301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fontScale="90000"/>
          </a:bodyPr>
          <a:lstStyle/>
          <a:p>
            <a:r>
              <a:rPr lang="pl-PL" dirty="0" smtClean="0"/>
              <a:t/>
            </a:r>
            <a:br>
              <a:rPr lang="pl-PL" dirty="0" smtClean="0"/>
            </a:br>
            <a:r>
              <a:rPr lang="pl-PL" dirty="0" smtClean="0"/>
              <a:t>Międzynarodowe </a:t>
            </a:r>
            <a:r>
              <a:rPr lang="pl-PL" dirty="0"/>
              <a:t>Stowarzyszenie Poradnictwo edukacyjnego i Zawodowego </a:t>
            </a:r>
            <a:r>
              <a:rPr lang="pl-PL" dirty="0" smtClean="0"/>
              <a:t>IAEVG</a:t>
            </a:r>
            <a:r>
              <a:rPr lang="pl-PL" dirty="0"/>
              <a:t/>
            </a:r>
            <a:br>
              <a:rPr lang="pl-PL" dirty="0"/>
            </a:br>
            <a:r>
              <a:rPr lang="pl-PL" dirty="0"/>
              <a:t/>
            </a:r>
            <a:br>
              <a:rPr lang="pl-PL" dirty="0"/>
            </a:br>
            <a:r>
              <a:rPr lang="pl-PL" dirty="0"/>
              <a:t>Międzynarodowe kompetencje dla praktyków doradztwa edukacyjnego </a:t>
            </a:r>
            <a:r>
              <a:rPr lang="pl-PL" dirty="0" smtClean="0"/>
              <a:t>              i  </a:t>
            </a:r>
            <a:r>
              <a:rPr lang="pl-PL" dirty="0"/>
              <a:t>zawodowego</a:t>
            </a:r>
            <a:br>
              <a:rPr lang="pl-PL" dirty="0"/>
            </a:br>
            <a:r>
              <a:rPr lang="pl-PL" sz="3600" dirty="0"/>
              <a:t>Zatwierdzone przez Zarząd IAEVG, 18 grudnia 2018 r.</a:t>
            </a:r>
            <a:br>
              <a:rPr lang="pl-PL" sz="3600" dirty="0"/>
            </a:br>
            <a:r>
              <a:rPr lang="pl-PL" sz="2700" dirty="0" smtClean="0"/>
              <a:t>https</a:t>
            </a:r>
            <a:r>
              <a:rPr lang="pl-PL" sz="2700" dirty="0"/>
              <a:t>://iaevg.com/competencies</a:t>
            </a: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podstawowe</a:t>
            </a:r>
            <a:br>
              <a:rPr lang="pl-PL" dirty="0"/>
            </a:br>
            <a:endParaRPr lang="pl-PL" dirty="0"/>
          </a:p>
        </p:txBody>
      </p:sp>
      <p:sp>
        <p:nvSpPr>
          <p:cNvPr id="4" name="Podtytuł 3"/>
          <p:cNvSpPr>
            <a:spLocks noGrp="1"/>
          </p:cNvSpPr>
          <p:nvPr>
            <p:ph type="subTitle" idx="4294967295"/>
          </p:nvPr>
        </p:nvSpPr>
        <p:spPr/>
        <p:txBody>
          <a:bodyPr/>
          <a:lstStyle/>
          <a:p>
            <a:endParaRPr lang="pl-PL" dirty="0"/>
          </a:p>
        </p:txBody>
      </p:sp>
      <p:sp>
        <p:nvSpPr>
          <p:cNvPr id="5" name="Symbol zastępczy tekstu 4"/>
          <p:cNvSpPr>
            <a:spLocks noGrp="1"/>
          </p:cNvSpPr>
          <p:nvPr>
            <p:ph type="body" sz="quarter" idx="10"/>
          </p:nvPr>
        </p:nvSpPr>
        <p:spPr>
          <a:xfrm>
            <a:off x="381098" y="2526661"/>
            <a:ext cx="5011737" cy="1836792"/>
          </a:xfrm>
        </p:spPr>
        <p:txBody>
          <a:bodyPr>
            <a:normAutofit/>
          </a:bodyPr>
          <a:lstStyle/>
          <a:p>
            <a:r>
              <a:rPr lang="pl-PL" dirty="0"/>
              <a:t>to umiejętności, wiedza i postawy wymagane od praktyków doradztwa edukacyjnego i zawodowego niezależnie od ich środowiska pracy lub specjalizacji</a:t>
            </a:r>
          </a:p>
        </p:txBody>
      </p:sp>
      <p:sp>
        <p:nvSpPr>
          <p:cNvPr id="7" name="Symbol zastępczy obrazu 6"/>
          <p:cNvSpPr>
            <a:spLocks noGrp="1"/>
          </p:cNvSpPr>
          <p:nvPr>
            <p:ph type="pic" sz="quarter" idx="11"/>
          </p:nvPr>
        </p:nvSpPr>
        <p:spPr/>
      </p:sp>
      <p:sp>
        <p:nvSpPr>
          <p:cNvPr id="14" name="Prostokąt 13"/>
          <p:cNvSpPr/>
          <p:nvPr/>
        </p:nvSpPr>
        <p:spPr>
          <a:xfrm>
            <a:off x="5873087" y="829692"/>
            <a:ext cx="6096000" cy="5632311"/>
          </a:xfrm>
          <a:prstGeom prst="rect">
            <a:avLst/>
          </a:prstGeom>
        </p:spPr>
        <p:txBody>
          <a:bodyPr>
            <a:spAutoFit/>
          </a:bodyPr>
          <a:lstStyle/>
          <a:p>
            <a:pPr marL="342900" indent="-342900">
              <a:buFont typeface="+mj-lt"/>
              <a:buAutoNum type="arabicPeriod"/>
            </a:pPr>
            <a:r>
              <a:rPr lang="pl-PL" sz="2000" dirty="0">
                <a:latin typeface="Arial" panose="020B0604020202020204" pitchFamily="34" charset="0"/>
                <a:cs typeface="Arial" panose="020B0604020202020204" pitchFamily="34" charset="0"/>
              </a:rPr>
              <a:t>Wykazywanie się odpowiednim zachowaniem etycznym i profesjonalnym przy wypełnianiu ról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obowiązków.</a:t>
            </a:r>
          </a:p>
          <a:p>
            <a:pPr marL="342900" indent="-342900">
              <a:buFont typeface="+mj-lt"/>
              <a:buAutoNum type="arabicPeriod"/>
            </a:pPr>
            <a:r>
              <a:rPr lang="pl-PL" sz="2000" dirty="0">
                <a:latin typeface="Arial" panose="020B0604020202020204" pitchFamily="34" charset="0"/>
                <a:cs typeface="Arial" panose="020B0604020202020204" pitchFamily="34" charset="0"/>
              </a:rPr>
              <a:t>Wykazuj się inicjatywą i przywództwem </a:t>
            </a:r>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promowaniu uczenia się klientów, rozwoju kariery i rozwiązywaniu problemów osobistych.</a:t>
            </a:r>
          </a:p>
          <a:p>
            <a:pPr marL="342900" indent="-342900">
              <a:buFont typeface="+mj-lt"/>
              <a:buAutoNum type="arabicPeriod"/>
            </a:pPr>
            <a:r>
              <a:rPr lang="pl-PL" sz="2000" dirty="0">
                <a:latin typeface="Arial" panose="020B0604020202020204" pitchFamily="34" charset="0"/>
                <a:cs typeface="Arial" panose="020B0604020202020204" pitchFamily="34" charset="0"/>
              </a:rPr>
              <a:t>Wykazuj świadomość i docenianie kontekstów kulturowych, obaw i mocnych stron klientów, aby móc skutecznie współpracować ze wszystkimi grupami społecznymi.</a:t>
            </a:r>
          </a:p>
          <a:p>
            <a:pPr marL="342900" indent="-342900">
              <a:buFont typeface="+mj-lt"/>
              <a:buAutoNum type="arabicPeriod"/>
            </a:pPr>
            <a:r>
              <a:rPr lang="pl-PL" sz="2000" dirty="0">
                <a:latin typeface="Arial" panose="020B0604020202020204" pitchFamily="34" charset="0"/>
                <a:cs typeface="Arial" panose="020B0604020202020204" pitchFamily="34" charset="0"/>
              </a:rPr>
              <a:t>Integracja teorii i badań z praktyką w zakresie doradztwa, rozwoju kariery, doradztwa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konsultacji.</a:t>
            </a:r>
          </a:p>
          <a:p>
            <a:pPr marL="342900" indent="-342900">
              <a:buFont typeface="+mj-lt"/>
              <a:buAutoNum type="arabicPeriod"/>
            </a:pPr>
            <a:r>
              <a:rPr lang="pl-PL" sz="2000" dirty="0">
                <a:latin typeface="Arial" panose="020B0604020202020204" pitchFamily="34" charset="0"/>
                <a:cs typeface="Arial" panose="020B0604020202020204" pitchFamily="34" charset="0"/>
              </a:rPr>
              <a:t>Wykazanie się umiejętnościami projektowania, wdrażania i oceny programów i interwencji </a:t>
            </a:r>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zakresie doradztwa i poradnictwa.</a:t>
            </a:r>
          </a:p>
          <a:p>
            <a:pPr marL="342900" indent="-342900">
              <a:buFont typeface="+mj-lt"/>
              <a:buAutoNum type="arabicPeriod"/>
            </a:pPr>
            <a:r>
              <a:rPr lang="pl-PL" sz="2000" dirty="0">
                <a:latin typeface="Arial" panose="020B0604020202020204" pitchFamily="34" charset="0"/>
                <a:cs typeface="Arial" panose="020B0604020202020204" pitchFamily="34" charset="0"/>
              </a:rPr>
              <a:t>Wykazywać świadomość własnych możliwości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ograniczeń</a:t>
            </a:r>
            <a:r>
              <a:rPr lang="pl-PL" dirty="0"/>
              <a:t>.</a:t>
            </a:r>
          </a:p>
        </p:txBody>
      </p:sp>
    </p:spTree>
    <p:extLst>
      <p:ext uri="{BB962C8B-B14F-4D97-AF65-F5344CB8AC3E}">
        <p14:creationId xmlns:p14="http://schemas.microsoft.com/office/powerpoint/2010/main" val="1849900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podstawowe</a:t>
            </a:r>
            <a:br>
              <a:rPr lang="pl-PL" dirty="0"/>
            </a:b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1"/>
            <a:ext cx="5011737" cy="1836792"/>
          </a:xfrm>
        </p:spPr>
        <p:txBody>
          <a:bodyPr>
            <a:normAutofit/>
          </a:bodyPr>
          <a:lstStyle/>
          <a:p>
            <a:r>
              <a:rPr lang="pl-PL" dirty="0"/>
              <a:t>to umiejętności, wiedza i postawy wymagane od praktyków doradztwa edukacyjnego i zawodowego niezależnie od ich środowiska pracy lub specjalizacji</a:t>
            </a:r>
          </a:p>
        </p:txBody>
      </p:sp>
      <p:sp>
        <p:nvSpPr>
          <p:cNvPr id="7" name="Symbol zastępczy obrazu 6"/>
          <p:cNvSpPr>
            <a:spLocks noGrp="1"/>
          </p:cNvSpPr>
          <p:nvPr>
            <p:ph type="pic" sz="quarter" idx="11"/>
          </p:nvPr>
        </p:nvSpPr>
        <p:spPr/>
      </p:sp>
      <p:sp>
        <p:nvSpPr>
          <p:cNvPr id="3" name="Prostokąt 2"/>
          <p:cNvSpPr/>
          <p:nvPr/>
        </p:nvSpPr>
        <p:spPr>
          <a:xfrm>
            <a:off x="5763905" y="901974"/>
            <a:ext cx="6096000" cy="4708981"/>
          </a:xfrm>
          <a:prstGeom prst="rect">
            <a:avLst/>
          </a:prstGeom>
        </p:spPr>
        <p:txBody>
          <a:bodyPr>
            <a:spAutoFit/>
          </a:bodyPr>
          <a:lstStyle/>
          <a:p>
            <a:r>
              <a:rPr lang="pl-PL" sz="2000" dirty="0" smtClean="0">
                <a:latin typeface="Arial" panose="020B0604020202020204" pitchFamily="34" charset="0"/>
                <a:cs typeface="Arial" panose="020B0604020202020204" pitchFamily="34" charset="0"/>
              </a:rPr>
              <a:t>7. Skuteczna </a:t>
            </a:r>
            <a:r>
              <a:rPr lang="pl-PL" sz="2000" dirty="0">
                <a:latin typeface="Arial" panose="020B0604020202020204" pitchFamily="34" charset="0"/>
                <a:cs typeface="Arial" panose="020B0604020202020204" pitchFamily="34" charset="0"/>
              </a:rPr>
              <a:t>komunikacja ze współpracownikami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klientami przy użyciu odpowiedniego poziomu języka.</a:t>
            </a:r>
          </a:p>
          <a:p>
            <a:r>
              <a:rPr lang="pl-PL" sz="2000" dirty="0" smtClean="0">
                <a:latin typeface="Arial" panose="020B0604020202020204" pitchFamily="34" charset="0"/>
                <a:cs typeface="Arial" panose="020B0604020202020204" pitchFamily="34" charset="0"/>
              </a:rPr>
              <a:t>8. Wykazać </a:t>
            </a:r>
            <a:r>
              <a:rPr lang="pl-PL" sz="2000" dirty="0">
                <a:latin typeface="Arial" panose="020B0604020202020204" pitchFamily="34" charset="0"/>
                <a:cs typeface="Arial" panose="020B0604020202020204" pitchFamily="34" charset="0"/>
              </a:rPr>
              <a:t>się znajomością aktualnych informacji na temat edukacji, szkoleń, trendów w zatrudnieniu, rynku pracy i problemów społecznych.</a:t>
            </a:r>
          </a:p>
          <a:p>
            <a:r>
              <a:rPr lang="pl-PL" sz="2000" dirty="0" smtClean="0">
                <a:latin typeface="Arial" panose="020B0604020202020204" pitchFamily="34" charset="0"/>
                <a:cs typeface="Arial" panose="020B0604020202020204" pitchFamily="34" charset="0"/>
              </a:rPr>
              <a:t>9. Wykazywać </a:t>
            </a:r>
            <a:r>
              <a:rPr lang="pl-PL" sz="2000" dirty="0">
                <a:latin typeface="Arial" panose="020B0604020202020204" pitchFamily="34" charset="0"/>
                <a:cs typeface="Arial" panose="020B0604020202020204" pitchFamily="34" charset="0"/>
              </a:rPr>
              <a:t>się wrażliwością społeczną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międzykulturową.</a:t>
            </a:r>
          </a:p>
          <a:p>
            <a:r>
              <a:rPr lang="pl-PL" sz="2000" dirty="0" smtClean="0">
                <a:latin typeface="Arial" panose="020B0604020202020204" pitchFamily="34" charset="0"/>
                <a:cs typeface="Arial" panose="020B0604020202020204" pitchFamily="34" charset="0"/>
              </a:rPr>
              <a:t>10. Wykazanie </a:t>
            </a:r>
            <a:r>
              <a:rPr lang="pl-PL" sz="2000" dirty="0">
                <a:latin typeface="Arial" panose="020B0604020202020204" pitchFamily="34" charset="0"/>
                <a:cs typeface="Arial" panose="020B0604020202020204" pitchFamily="34" charset="0"/>
              </a:rPr>
              <a:t>się umiejętnością efektywnej współpracy w zespole profesjonalistów.</a:t>
            </a:r>
          </a:p>
          <a:p>
            <a:r>
              <a:rPr lang="pl-PL" sz="2000" dirty="0" smtClean="0">
                <a:latin typeface="Arial" panose="020B0604020202020204" pitchFamily="34" charset="0"/>
                <a:cs typeface="Arial" panose="020B0604020202020204" pitchFamily="34" charset="0"/>
              </a:rPr>
              <a:t>11. Wykazanie </a:t>
            </a:r>
            <a:r>
              <a:rPr lang="pl-PL" sz="2000" dirty="0">
                <a:latin typeface="Arial" panose="020B0604020202020204" pitchFamily="34" charset="0"/>
                <a:cs typeface="Arial" panose="020B0604020202020204" pitchFamily="34" charset="0"/>
              </a:rPr>
              <a:t>się wiedzą na temat procesu rozwoju kariery przez całe życie.</a:t>
            </a:r>
          </a:p>
          <a:p>
            <a:r>
              <a:rPr lang="pl-PL" sz="2000" dirty="0" smtClean="0">
                <a:latin typeface="Arial" panose="020B0604020202020204" pitchFamily="34" charset="0"/>
                <a:cs typeface="Arial" panose="020B0604020202020204" pitchFamily="34" charset="0"/>
              </a:rPr>
              <a:t>12. Wykazywać </a:t>
            </a:r>
            <a:r>
              <a:rPr lang="pl-PL" sz="2000" dirty="0">
                <a:latin typeface="Arial" panose="020B0604020202020204" pitchFamily="34" charset="0"/>
                <a:cs typeface="Arial" panose="020B0604020202020204" pitchFamily="34" charset="0"/>
              </a:rPr>
              <a:t>się umiejętnościami i wiedzą </a:t>
            </a:r>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zakresie efektywnego i właściwego wykorzystania technologii.</a:t>
            </a:r>
          </a:p>
        </p:txBody>
      </p:sp>
    </p:spTree>
    <p:extLst>
      <p:ext uri="{BB962C8B-B14F-4D97-AF65-F5344CB8AC3E}">
        <p14:creationId xmlns:p14="http://schemas.microsoft.com/office/powerpoint/2010/main" val="3662874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a:t>
            </a:r>
            <a:r>
              <a:rPr lang="pl-PL" dirty="0" smtClean="0"/>
              <a:t>specjalistyczne</a:t>
            </a: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0"/>
            <a:ext cx="5011737" cy="2413829"/>
          </a:xfrm>
        </p:spPr>
        <p:txBody>
          <a:bodyPr>
            <a:normAutofit fontScale="92500" lnSpcReduction="10000"/>
          </a:bodyPr>
          <a:lstStyle/>
          <a:p>
            <a:r>
              <a:rPr lang="pl-PL" dirty="0"/>
              <a:t>uznają zróżnicowany charakter pracy doradcy edukacyjnego i zawodowego w odniesieniu do grup klientów, środowisk pracy i szkoleń praktyków oraz odzwierciedlają kompetencje, które mogą być wymagane przez niektórych, ale nie wszystkich praktyków doradztwa edukacyjnego i zawodowego</a:t>
            </a:r>
          </a:p>
        </p:txBody>
      </p:sp>
      <p:sp>
        <p:nvSpPr>
          <p:cNvPr id="7" name="Symbol zastępczy obrazu 6"/>
          <p:cNvSpPr>
            <a:spLocks noGrp="1"/>
          </p:cNvSpPr>
          <p:nvPr>
            <p:ph type="pic" sz="quarter" idx="11"/>
          </p:nvPr>
        </p:nvSpPr>
        <p:spPr/>
      </p:sp>
      <p:sp>
        <p:nvSpPr>
          <p:cNvPr id="3" name="Prostokąt 2"/>
          <p:cNvSpPr/>
          <p:nvPr/>
        </p:nvSpPr>
        <p:spPr>
          <a:xfrm>
            <a:off x="5763905" y="342416"/>
            <a:ext cx="6096000" cy="5016758"/>
          </a:xfrm>
          <a:prstGeom prst="rect">
            <a:avLst/>
          </a:prstGeom>
        </p:spPr>
        <p:txBody>
          <a:bodyPr>
            <a:spAutoFit/>
          </a:bodyPr>
          <a:lstStyle/>
          <a:p>
            <a:r>
              <a:rPr lang="pl-PL" sz="2000" b="1" dirty="0" smtClean="0">
                <a:latin typeface="Arial" panose="020B0604020202020204" pitchFamily="34" charset="0"/>
                <a:cs typeface="Arial" panose="020B0604020202020204" pitchFamily="34" charset="0"/>
              </a:rPr>
              <a:t>S1</a:t>
            </a:r>
            <a:r>
              <a:rPr lang="pl-PL" sz="2000" b="1" dirty="0">
                <a:latin typeface="Arial" panose="020B0604020202020204" pitchFamily="34" charset="0"/>
                <a:cs typeface="Arial" panose="020B0604020202020204" pitchFamily="34" charset="0"/>
              </a:rPr>
              <a:t> Ocena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Analiza cech i potrzeb poszczególnych grup, do których skierowany jest </a:t>
            </a:r>
            <a:r>
              <a:rPr lang="pl-PL" sz="2000" dirty="0" smtClean="0">
                <a:latin typeface="Arial" panose="020B0604020202020204" pitchFamily="34" charset="0"/>
                <a:cs typeface="Arial" panose="020B0604020202020204" pitchFamily="34" charset="0"/>
              </a:rPr>
              <a:t>program doradztwa. </a:t>
            </a:r>
            <a:r>
              <a:rPr lang="pl-PL" sz="2000" dirty="0">
                <a:latin typeface="Arial" panose="020B0604020202020204" pitchFamily="34" charset="0"/>
                <a:cs typeface="Arial" panose="020B0604020202020204" pitchFamily="34" charset="0"/>
              </a:rPr>
              <a:t>Celem jest integracja i ocena danych </a:t>
            </a:r>
            <a:r>
              <a:rPr lang="pl-PL" sz="2000" dirty="0" smtClean="0">
                <a:latin typeface="Arial" panose="020B0604020202020204" pitchFamily="34" charset="0"/>
                <a:cs typeface="Arial" panose="020B0604020202020204" pitchFamily="34" charset="0"/>
              </a:rPr>
              <a:t>pochodzących z </a:t>
            </a:r>
            <a:r>
              <a:rPr lang="pl-PL" sz="2000" dirty="0">
                <a:latin typeface="Arial" panose="020B0604020202020204" pitchFamily="34" charset="0"/>
                <a:cs typeface="Arial" panose="020B0604020202020204" pitchFamily="34" charset="0"/>
              </a:rPr>
              <a:t>testów, </a:t>
            </a:r>
            <a:r>
              <a:rPr lang="pl-PL" sz="2000" dirty="0" smtClean="0">
                <a:latin typeface="Arial" panose="020B0604020202020204" pitchFamily="34" charset="0"/>
                <a:cs typeface="Arial" panose="020B0604020202020204" pitchFamily="34" charset="0"/>
              </a:rPr>
              <a:t>wywiadów i </a:t>
            </a:r>
            <a:r>
              <a:rPr lang="pl-PL" sz="2000" dirty="0">
                <a:latin typeface="Arial" panose="020B0604020202020204" pitchFamily="34" charset="0"/>
                <a:cs typeface="Arial" panose="020B0604020202020204" pitchFamily="34" charset="0"/>
              </a:rPr>
              <a:t>innych technik mierzących zdolności, predyspozycje, bariery, role życiowe, zainteresowania, osobowość, wartości, postawy, osiągnięcia edukacyjne, umiejętności i inne istotne informacje danej osoby. </a:t>
            </a:r>
            <a:endParaRPr lang="pl-PL" sz="2000" dirty="0" smtClean="0">
              <a:latin typeface="Arial" panose="020B0604020202020204" pitchFamily="34" charset="0"/>
              <a:cs typeface="Arial" panose="020B0604020202020204" pitchFamily="34" charset="0"/>
            </a:endParaRPr>
          </a:p>
          <a:p>
            <a:endParaRPr lang="pl-PL" sz="2000" b="1"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S 2 Poradnictwo edukacyjne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Pomaganie osobom w wyborze kursów, tworzeniu planów edukacyjnych, pokonywaniu trudności </a:t>
            </a:r>
            <a:r>
              <a:rPr lang="pl-PL" sz="2000" dirty="0" smtClean="0">
                <a:latin typeface="Arial" panose="020B0604020202020204" pitchFamily="34" charset="0"/>
                <a:cs typeface="Arial" panose="020B0604020202020204" pitchFamily="34" charset="0"/>
              </a:rPr>
              <a:t>                w </a:t>
            </a:r>
            <a:r>
              <a:rPr lang="pl-PL" sz="2000" dirty="0">
                <a:latin typeface="Arial" panose="020B0604020202020204" pitchFamily="34" charset="0"/>
                <a:cs typeface="Arial" panose="020B0604020202020204" pitchFamily="34" charset="0"/>
              </a:rPr>
              <a:t>nauce i przygotowywaniu się do kształcenia podyplomowego, szkolenia lub wejścia na rynek pracy. Poradnictwo </a:t>
            </a:r>
            <a:r>
              <a:rPr lang="pl-PL" sz="2000" dirty="0" smtClean="0">
                <a:latin typeface="Arial" panose="020B0604020202020204" pitchFamily="34" charset="0"/>
                <a:cs typeface="Arial" panose="020B0604020202020204" pitchFamily="34" charset="0"/>
              </a:rPr>
              <a:t>grupowe.</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861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a:t>
            </a:r>
            <a:r>
              <a:rPr lang="pl-PL" dirty="0" smtClean="0"/>
              <a:t>specjalistyczne</a:t>
            </a: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0"/>
            <a:ext cx="5011737" cy="2413829"/>
          </a:xfrm>
        </p:spPr>
        <p:txBody>
          <a:bodyPr>
            <a:normAutofit fontScale="92500" lnSpcReduction="10000"/>
          </a:bodyPr>
          <a:lstStyle/>
          <a:p>
            <a:r>
              <a:rPr lang="pl-PL" dirty="0"/>
              <a:t>uznają zróżnicowany charakter pracy doradcy edukacyjnego i zawodowego w odniesieniu do grup klientów, środowisk pracy i szkoleń praktyków oraz odzwierciedlają kompetencje, które mogą być wymagane przez niektórych, ale nie wszystkich praktyków doradztwa edukacyjnego i zawodowego</a:t>
            </a:r>
          </a:p>
        </p:txBody>
      </p:sp>
      <p:sp>
        <p:nvSpPr>
          <p:cNvPr id="7" name="Symbol zastępczy obrazu 6"/>
          <p:cNvSpPr>
            <a:spLocks noGrp="1"/>
          </p:cNvSpPr>
          <p:nvPr>
            <p:ph type="pic" sz="quarter" idx="11"/>
          </p:nvPr>
        </p:nvSpPr>
        <p:spPr/>
      </p:sp>
      <p:sp>
        <p:nvSpPr>
          <p:cNvPr id="6" name="Prostokąt 5"/>
          <p:cNvSpPr/>
          <p:nvPr/>
        </p:nvSpPr>
        <p:spPr>
          <a:xfrm>
            <a:off x="5777551" y="520341"/>
            <a:ext cx="6096000" cy="6463308"/>
          </a:xfrm>
          <a:prstGeom prst="rect">
            <a:avLst/>
          </a:prstGeom>
        </p:spPr>
        <p:txBody>
          <a:bodyPr>
            <a:spAutoFit/>
          </a:bodyPr>
          <a:lstStyle/>
          <a:p>
            <a:r>
              <a:rPr lang="pl-PL" sz="2000" b="1" dirty="0">
                <a:latin typeface="Arial" panose="020B0604020202020204" pitchFamily="34" charset="0"/>
                <a:cs typeface="Arial" panose="020B0604020202020204" pitchFamily="34" charset="0"/>
              </a:rPr>
              <a:t>S3 Rozwój </a:t>
            </a:r>
            <a:r>
              <a:rPr lang="pl-PL" sz="2000" b="1" dirty="0" smtClean="0">
                <a:latin typeface="Arial" panose="020B0604020202020204" pitchFamily="34" charset="0"/>
                <a:cs typeface="Arial" panose="020B0604020202020204" pitchFamily="34" charset="0"/>
              </a:rPr>
              <a:t>kariery:</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Wspieranie postaw, przekonań i kompetencji, które ułatwiają opanowanie zadań rozwoju zawodowego, zdolność planowania i adaptacji do zmian ról zawodowych w ciągu całego życia. Zazwyczaj wykorzystuje model rozwojowy</a:t>
            </a:r>
            <a:r>
              <a:rPr lang="pl-PL" sz="2000" dirty="0" smtClean="0">
                <a:latin typeface="Arial" panose="020B0604020202020204" pitchFamily="34" charset="0"/>
                <a:cs typeface="Arial" panose="020B0604020202020204" pitchFamily="34" charset="0"/>
              </a:rPr>
              <a:t>.</a:t>
            </a:r>
          </a:p>
          <a:p>
            <a:endParaRPr lang="pl-PL"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S4 Poradnictwo</a:t>
            </a:r>
            <a:r>
              <a:rPr lang="pl-PL" sz="2000" b="1" dirty="0">
                <a:latin typeface="Arial" panose="020B0604020202020204" pitchFamily="34" charset="0"/>
                <a:cs typeface="Arial" panose="020B0604020202020204" pitchFamily="34" charset="0"/>
              </a:rPr>
              <a:t>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Zachęcanie do autorefleksji w celu wyjaśnienia koncepcji dotyczących samego siebie, określenia opcji, podjęcia decyzji i rozwiązania trudności</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S5</a:t>
            </a:r>
            <a:r>
              <a:rPr lang="pl-PL" sz="2000" b="1" dirty="0">
                <a:latin typeface="Arial" panose="020B0604020202020204" pitchFamily="34" charset="0"/>
                <a:cs typeface="Arial" panose="020B0604020202020204" pitchFamily="34" charset="0"/>
              </a:rPr>
              <a:t> </a:t>
            </a:r>
            <a:r>
              <a:rPr lang="pl-PL" sz="2000" b="1" dirty="0" smtClean="0">
                <a:latin typeface="Arial" panose="020B0604020202020204" pitchFamily="34" charset="0"/>
                <a:cs typeface="Arial" panose="020B0604020202020204" pitchFamily="34" charset="0"/>
              </a:rPr>
              <a:t>Zarządzanie informacją:</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Gromadzenie, organizowanie, przechowywanie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rozpowszechnianie informacji dotyczących edukacji, szkoleń, zawodów i możliwości zatrudnienia; udzielanie klientom wskazówek dotyczących efektywnego wykorzystania tych informacji.</a:t>
            </a:r>
            <a:endParaRPr lang="pl-PL" sz="2000" dirty="0" smtClean="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39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a:t>
            </a:r>
            <a:r>
              <a:rPr lang="pl-PL" dirty="0" smtClean="0"/>
              <a:t>specjalistyczne</a:t>
            </a: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0"/>
            <a:ext cx="5011737" cy="2413829"/>
          </a:xfrm>
        </p:spPr>
        <p:txBody>
          <a:bodyPr>
            <a:normAutofit fontScale="92500" lnSpcReduction="10000"/>
          </a:bodyPr>
          <a:lstStyle/>
          <a:p>
            <a:r>
              <a:rPr lang="pl-PL" dirty="0"/>
              <a:t>uznają zróżnicowany charakter pracy doradcy edukacyjnego i zawodowego w odniesieniu do grup klientów, środowisk pracy i szkoleń praktyków oraz odzwierciedlają kompetencje, które mogą być wymagane przez niektórych, ale nie wszystkich praktyków doradztwa edukacyjnego i zawodowego</a:t>
            </a:r>
          </a:p>
        </p:txBody>
      </p:sp>
      <p:sp>
        <p:nvSpPr>
          <p:cNvPr id="7" name="Symbol zastępczy obrazu 6"/>
          <p:cNvSpPr>
            <a:spLocks noGrp="1"/>
          </p:cNvSpPr>
          <p:nvPr>
            <p:ph type="pic" sz="quarter" idx="11"/>
          </p:nvPr>
        </p:nvSpPr>
        <p:spPr/>
      </p:sp>
      <p:sp>
        <p:nvSpPr>
          <p:cNvPr id="3" name="Prostokąt 2"/>
          <p:cNvSpPr/>
          <p:nvPr/>
        </p:nvSpPr>
        <p:spPr>
          <a:xfrm>
            <a:off x="5763904" y="393345"/>
            <a:ext cx="6096000" cy="5940088"/>
          </a:xfrm>
          <a:prstGeom prst="rect">
            <a:avLst/>
          </a:prstGeom>
        </p:spPr>
        <p:txBody>
          <a:bodyPr>
            <a:spAutoFit/>
          </a:bodyPr>
          <a:lstStyle/>
          <a:p>
            <a:r>
              <a:rPr lang="pl-PL" sz="2000" b="1" dirty="0">
                <a:latin typeface="Arial" panose="020B0604020202020204" pitchFamily="34" charset="0"/>
                <a:cs typeface="Arial" panose="020B0604020202020204" pitchFamily="34" charset="0"/>
              </a:rPr>
              <a:t>S6  Konsultacje i </a:t>
            </a:r>
            <a:r>
              <a:rPr lang="pl-PL" sz="2000" b="1" dirty="0" smtClean="0">
                <a:latin typeface="Arial" panose="020B0604020202020204" pitchFamily="34" charset="0"/>
                <a:cs typeface="Arial" panose="020B0604020202020204" pitchFamily="34" charset="0"/>
              </a:rPr>
              <a:t>koordynacja:</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Udzielanie informacji, wskazówek i profesjonalnych porad rodzicom, nauczycielom, administratorom szkół i pracodawcom, którzy chcą ułatwić postęp edukacyjny i rozwój kariery swoich podopiecznych. Organizowanie i zarządzanie personelem szkoły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społeczności w celu tworzenia źródeł poleceń dla uczniów w zakresie programów, usług i </a:t>
            </a:r>
            <a:r>
              <a:rPr lang="pl-PL" sz="2000" dirty="0" smtClean="0">
                <a:latin typeface="Arial" panose="020B0604020202020204" pitchFamily="34" charset="0"/>
                <a:cs typeface="Arial" panose="020B0604020202020204" pitchFamily="34" charset="0"/>
              </a:rPr>
              <a:t>sieci</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S7 Badania i </a:t>
            </a:r>
            <a:r>
              <a:rPr lang="pl-PL" sz="2000" b="1" dirty="0" smtClean="0">
                <a:latin typeface="Arial" panose="020B0604020202020204" pitchFamily="34" charset="0"/>
                <a:cs typeface="Arial" panose="020B0604020202020204" pitchFamily="34" charset="0"/>
              </a:rPr>
              <a:t>ocena:</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Badanie zagadnień związanych z doradztwem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poradnictwem, takich jak procesy uczenia się, zachowania zawodowe i ich rozwój, wartości itp. Badanie skuteczności interwencji</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S8  Program i świadczenie usług oraz </a:t>
            </a:r>
            <a:r>
              <a:rPr lang="pl-PL" sz="2000" b="1" dirty="0" smtClean="0">
                <a:latin typeface="Arial" panose="020B0604020202020204" pitchFamily="34" charset="0"/>
                <a:cs typeface="Arial" panose="020B0604020202020204" pitchFamily="34" charset="0"/>
              </a:rPr>
              <a:t>ocena:</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Projektowanie, wdrażanie, nadzorowanie i ocena interwencji mających na celu zaspokojenie potrzeb grupy docelowej.</a:t>
            </a:r>
          </a:p>
        </p:txBody>
      </p:sp>
    </p:spTree>
    <p:extLst>
      <p:ext uri="{BB962C8B-B14F-4D97-AF65-F5344CB8AC3E}">
        <p14:creationId xmlns:p14="http://schemas.microsoft.com/office/powerpoint/2010/main" val="606624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a:t>
            </a:r>
            <a:r>
              <a:rPr lang="pl-PL" dirty="0" smtClean="0"/>
              <a:t>specjalistyczne</a:t>
            </a: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0"/>
            <a:ext cx="5011737" cy="2413829"/>
          </a:xfrm>
        </p:spPr>
        <p:txBody>
          <a:bodyPr>
            <a:normAutofit fontScale="92500" lnSpcReduction="10000"/>
          </a:bodyPr>
          <a:lstStyle/>
          <a:p>
            <a:r>
              <a:rPr lang="pl-PL" dirty="0"/>
              <a:t>uznają zróżnicowany charakter pracy doradcy edukacyjnego i zawodowego w odniesieniu do grup klientów, środowisk pracy i szkoleń praktyków oraz odzwierciedlają kompetencje, które mogą być wymagane przez niektórych, ale nie wszystkich praktyków doradztwa edukacyjnego i zawodowego</a:t>
            </a:r>
          </a:p>
        </p:txBody>
      </p:sp>
      <p:sp>
        <p:nvSpPr>
          <p:cNvPr id="7" name="Symbol zastępczy obrazu 6"/>
          <p:cNvSpPr>
            <a:spLocks noGrp="1"/>
          </p:cNvSpPr>
          <p:nvPr>
            <p:ph type="pic" sz="quarter" idx="11"/>
          </p:nvPr>
        </p:nvSpPr>
        <p:spPr/>
      </p:sp>
      <p:sp>
        <p:nvSpPr>
          <p:cNvPr id="3" name="Prostokąt 2"/>
          <p:cNvSpPr/>
          <p:nvPr/>
        </p:nvSpPr>
        <p:spPr>
          <a:xfrm>
            <a:off x="5791200" y="302359"/>
            <a:ext cx="6096000" cy="6555641"/>
          </a:xfrm>
          <a:prstGeom prst="rect">
            <a:avLst/>
          </a:prstGeom>
        </p:spPr>
        <p:txBody>
          <a:bodyPr>
            <a:spAutoFit/>
          </a:bodyPr>
          <a:lstStyle/>
          <a:p>
            <a:r>
              <a:rPr lang="pl-PL" sz="2000" b="1" dirty="0">
                <a:latin typeface="Arial" panose="020B0604020202020204" pitchFamily="34" charset="0"/>
                <a:cs typeface="Arial" panose="020B0604020202020204" pitchFamily="34" charset="0"/>
              </a:rPr>
              <a:t>S9 Budowanie potencjału społeczności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Zachęcanie do współpracy między partnerami społecznymi w celu oceny kapitału ludzkiego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potrzeb społeczności, a także opracowywanie planów mających na celu realizację celów ekonomicznych, społecznych, edukacyjnych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zatrudnieniowych społeczności</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S10 Umieszczenie </a:t>
            </a:r>
            <a:r>
              <a:rPr lang="pl-PL" sz="2000" b="1"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Wspieranie osób w ich staraniach o uzyskanie zatrudnienia poprzez naukę umiejętności poszukiwania pracy i tworzenie możliwości zatrudnienia</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S11 Administracja i zarządzanie usługami poradnictwa edukacyjnego i zawodowego: </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Zrozumienie, jak działają usługi doradztwa edukacyjnego i zawodowego oraz potrzeb grup klientów, aby dostosować usługi do ich potrzeb, </a:t>
            </a:r>
            <a:r>
              <a:rPr lang="pl-PL" sz="2000" dirty="0" smtClean="0">
                <a:latin typeface="Arial" panose="020B0604020202020204" pitchFamily="34" charset="0"/>
                <a:cs typeface="Arial" panose="020B0604020202020204" pitchFamily="34" charset="0"/>
              </a:rPr>
              <a:t>             a </a:t>
            </a:r>
            <a:r>
              <a:rPr lang="pl-PL" sz="2000" dirty="0">
                <a:latin typeface="Arial" panose="020B0604020202020204" pitchFamily="34" charset="0"/>
                <a:cs typeface="Arial" panose="020B0604020202020204" pitchFamily="34" charset="0"/>
              </a:rPr>
              <a:t>także ocena i raportowanie wyników, wpływu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jakości usługi.</a:t>
            </a:r>
          </a:p>
        </p:txBody>
      </p:sp>
    </p:spTree>
    <p:extLst>
      <p:ext uri="{BB962C8B-B14F-4D97-AF65-F5344CB8AC3E}">
        <p14:creationId xmlns:p14="http://schemas.microsoft.com/office/powerpoint/2010/main" val="1047953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Kompetencje </a:t>
            </a:r>
            <a:r>
              <a:rPr lang="pl-PL" dirty="0" smtClean="0"/>
              <a:t>specjalistyczne</a:t>
            </a:r>
            <a:endParaRPr lang="pl-PL" dirty="0"/>
          </a:p>
        </p:txBody>
      </p:sp>
      <p:sp>
        <p:nvSpPr>
          <p:cNvPr id="4" name="Podtytuł 3"/>
          <p:cNvSpPr>
            <a:spLocks noGrp="1"/>
          </p:cNvSpPr>
          <p:nvPr>
            <p:ph type="subTitle" idx="4294967295"/>
          </p:nvPr>
        </p:nvSpPr>
        <p:spPr/>
        <p:txBody>
          <a:bodyPr/>
          <a:lstStyle/>
          <a:p>
            <a:endParaRPr lang="pl-PL"/>
          </a:p>
        </p:txBody>
      </p:sp>
      <p:sp>
        <p:nvSpPr>
          <p:cNvPr id="5" name="Symbol zastępczy tekstu 4"/>
          <p:cNvSpPr>
            <a:spLocks noGrp="1"/>
          </p:cNvSpPr>
          <p:nvPr>
            <p:ph type="body" sz="quarter" idx="10"/>
          </p:nvPr>
        </p:nvSpPr>
        <p:spPr>
          <a:xfrm>
            <a:off x="381098" y="2526660"/>
            <a:ext cx="5011737" cy="2413829"/>
          </a:xfrm>
        </p:spPr>
        <p:txBody>
          <a:bodyPr>
            <a:normAutofit fontScale="92500" lnSpcReduction="10000"/>
          </a:bodyPr>
          <a:lstStyle/>
          <a:p>
            <a:r>
              <a:rPr lang="pl-PL" dirty="0"/>
              <a:t>uznają zróżnicowany charakter pracy doradcy edukacyjnego i zawodowego w odniesieniu do grup klientów, środowisk pracy i szkoleń praktyków oraz odzwierciedlają kompetencje, które mogą być wymagane przez niektórych, ale nie wszystkich praktyków doradztwa edukacyjnego </a:t>
            </a:r>
            <a:r>
              <a:rPr lang="pl-PL" dirty="0" smtClean="0"/>
              <a:t>         i </a:t>
            </a:r>
            <a:r>
              <a:rPr lang="pl-PL" dirty="0"/>
              <a:t>zawodowego</a:t>
            </a:r>
          </a:p>
        </p:txBody>
      </p:sp>
      <p:sp>
        <p:nvSpPr>
          <p:cNvPr id="7" name="Symbol zastępczy obrazu 6"/>
          <p:cNvSpPr>
            <a:spLocks noGrp="1"/>
          </p:cNvSpPr>
          <p:nvPr>
            <p:ph type="pic" sz="quarter" idx="11"/>
          </p:nvPr>
        </p:nvSpPr>
        <p:spPr/>
      </p:sp>
      <p:sp>
        <p:nvSpPr>
          <p:cNvPr id="3" name="Prostokąt 2"/>
          <p:cNvSpPr/>
          <p:nvPr/>
        </p:nvSpPr>
        <p:spPr>
          <a:xfrm>
            <a:off x="5763905" y="204592"/>
            <a:ext cx="6096000" cy="6555641"/>
          </a:xfrm>
          <a:prstGeom prst="rect">
            <a:avLst/>
          </a:prstGeom>
        </p:spPr>
        <p:txBody>
          <a:bodyPr>
            <a:spAutoFit/>
          </a:bodyPr>
          <a:lstStyle/>
          <a:p>
            <a:r>
              <a:rPr lang="pl-PL" sz="2000" b="1" dirty="0" smtClean="0">
                <a:latin typeface="Arial" panose="020B0604020202020204" pitchFamily="34" charset="0"/>
                <a:cs typeface="Arial" panose="020B0604020202020204" pitchFamily="34" charset="0"/>
              </a:rPr>
              <a:t>S12</a:t>
            </a:r>
            <a:r>
              <a:rPr lang="pl-PL" sz="2000" b="1" dirty="0">
                <a:latin typeface="Arial" panose="020B0604020202020204" pitchFamily="34" charset="0"/>
                <a:cs typeface="Arial" panose="020B0604020202020204" pitchFamily="34" charset="0"/>
              </a:rPr>
              <a:t> Marketing i promocja doradztwa zawodowego i edukacyjnego ze szczególnym uwzględnieniem umiejętności w zakresie marketingu społecznego:</a:t>
            </a:r>
            <a:endParaRPr lang="pl-PL" sz="2000" dirty="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Promocja doradztwa </a:t>
            </a:r>
            <a:r>
              <a:rPr lang="pl-PL" sz="2000" dirty="0">
                <a:latin typeface="Arial" panose="020B0604020202020204" pitchFamily="34" charset="0"/>
                <a:cs typeface="Arial" panose="020B0604020202020204" pitchFamily="34" charset="0"/>
              </a:rPr>
              <a:t>edukacyjnego i zawodowego </a:t>
            </a:r>
            <a:r>
              <a:rPr lang="pl-PL" sz="2000" dirty="0" smtClean="0">
                <a:latin typeface="Arial" panose="020B0604020202020204" pitchFamily="34" charset="0"/>
                <a:cs typeface="Arial" panose="020B0604020202020204" pitchFamily="34" charset="0"/>
              </a:rPr>
              <a:t>    w za </a:t>
            </a:r>
            <a:r>
              <a:rPr lang="pl-PL" sz="2000" dirty="0">
                <a:latin typeface="Arial" panose="020B0604020202020204" pitchFamily="34" charset="0"/>
                <a:cs typeface="Arial" panose="020B0604020202020204" pitchFamily="34" charset="0"/>
              </a:rPr>
              <a:t>pośrednictwem różnych kanałów medialnych, w tym mediów społecznościowych</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S13 </a:t>
            </a:r>
            <a:r>
              <a:rPr lang="pl-PL" sz="2000" b="1" dirty="0">
                <a:latin typeface="Arial" panose="020B0604020202020204" pitchFamily="34" charset="0"/>
                <a:cs typeface="Arial" panose="020B0604020202020204" pitchFamily="34" charset="0"/>
              </a:rPr>
              <a:t> Praca z imigrantami, uchodźcami i osobami przesiedlonymi geograficznie:</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Uznanie wpływu migracji międzynarodowych na jednostki, rodziny, społeczności i kraje oraz zrozumienie roli doradztwa edukacyjnego </a:t>
            </a:r>
            <a:r>
              <a:rPr lang="pl-PL" sz="2000" dirty="0" smtClean="0">
                <a:latin typeface="Arial" panose="020B0604020202020204" pitchFamily="34" charset="0"/>
                <a:cs typeface="Arial" panose="020B0604020202020204" pitchFamily="34" charset="0"/>
              </a:rPr>
              <a:t>                 i </a:t>
            </a:r>
            <a:r>
              <a:rPr lang="pl-PL" sz="2000" dirty="0">
                <a:latin typeface="Arial" panose="020B0604020202020204" pitchFamily="34" charset="0"/>
                <a:cs typeface="Arial" panose="020B0604020202020204" pitchFamily="34" charset="0"/>
              </a:rPr>
              <a:t>zawodowego w pomaganiu imigrantom, uchodźcom i osobom przesiedlonym geograficznie w pomyślnym osiedleniu się w krajach docelowych</a:t>
            </a:r>
            <a:r>
              <a:rPr lang="pl-PL" sz="2000" dirty="0" smtClean="0">
                <a:latin typeface="Arial" panose="020B0604020202020204" pitchFamily="34" charset="0"/>
                <a:cs typeface="Arial" panose="020B0604020202020204" pitchFamily="34" charset="0"/>
              </a:rPr>
              <a:t>.</a:t>
            </a:r>
          </a:p>
          <a:p>
            <a:endParaRPr lang="pl-PL" sz="2000" dirty="0">
              <a:latin typeface="Arial" panose="020B0604020202020204" pitchFamily="34" charset="0"/>
              <a:cs typeface="Arial" panose="020B0604020202020204" pitchFamily="34" charset="0"/>
            </a:endParaRPr>
          </a:p>
          <a:p>
            <a:r>
              <a:rPr lang="pl-PL" sz="2000" b="1" dirty="0" smtClean="0">
                <a:latin typeface="Arial" panose="020B0604020202020204" pitchFamily="34" charset="0"/>
                <a:cs typeface="Arial" panose="020B0604020202020204" pitchFamily="34" charset="0"/>
              </a:rPr>
              <a:t>14</a:t>
            </a:r>
            <a:r>
              <a:rPr lang="pl-PL" sz="2000" b="1" dirty="0">
                <a:latin typeface="Arial" panose="020B0604020202020204" pitchFamily="34" charset="0"/>
                <a:cs typeface="Arial" panose="020B0604020202020204" pitchFamily="34" charset="0"/>
              </a:rPr>
              <a:t> </a:t>
            </a:r>
            <a:r>
              <a:rPr lang="pl-PL" sz="2000" b="1" dirty="0" smtClean="0">
                <a:latin typeface="Arial" panose="020B0604020202020204" pitchFamily="34" charset="0"/>
                <a:cs typeface="Arial" panose="020B0604020202020204" pitchFamily="34" charset="0"/>
              </a:rPr>
              <a:t>Opracowywanie </a:t>
            </a:r>
            <a:r>
              <a:rPr lang="pl-PL" sz="2000" b="1" dirty="0">
                <a:latin typeface="Arial" panose="020B0604020202020204" pitchFamily="34" charset="0"/>
                <a:cs typeface="Arial" panose="020B0604020202020204" pitchFamily="34" charset="0"/>
              </a:rPr>
              <a:t>i wdrażanie polityki:</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Rozpoznawanie i rozumienie związku między praktyką doradztwa edukacyjnego i zawodowego oraz jej wkładu w politykę </a:t>
            </a:r>
            <a:r>
              <a:rPr lang="pl-PL" sz="2000" dirty="0" smtClean="0">
                <a:latin typeface="Arial" panose="020B0604020202020204" pitchFamily="34" charset="0"/>
                <a:cs typeface="Arial" panose="020B0604020202020204" pitchFamily="34" charset="0"/>
              </a:rPr>
              <a:t>publiczną.</a:t>
            </a:r>
            <a:endParaRPr lang="pl-PL" dirty="0"/>
          </a:p>
        </p:txBody>
      </p:sp>
    </p:spTree>
    <p:extLst>
      <p:ext uri="{BB962C8B-B14F-4D97-AF65-F5344CB8AC3E}">
        <p14:creationId xmlns:p14="http://schemas.microsoft.com/office/powerpoint/2010/main" val="309048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dirty="0"/>
              <a:t>Narzędzia służące do pomiaru kompetencji kulturowych dla doradców </a:t>
            </a:r>
            <a:r>
              <a:rPr lang="pl-PL" dirty="0" smtClean="0"/>
              <a:t>zawodowych</a:t>
            </a: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sz="3600" dirty="0" smtClean="0"/>
              <a:t>Wielokulturowość</a:t>
            </a:r>
            <a:br>
              <a:rPr lang="pl-PL" sz="3600" dirty="0" smtClean="0"/>
            </a:br>
            <a:r>
              <a:rPr lang="pl-PL" sz="2800" b="0" dirty="0" smtClean="0"/>
              <a:t>pojęcie wywodzące się od ang. terminu </a:t>
            </a:r>
            <a:r>
              <a:rPr lang="pl-PL" sz="2800" b="0" dirty="0" err="1" smtClean="0"/>
              <a:t>multiculturalism</a:t>
            </a:r>
            <a:r>
              <a:rPr lang="pl-PL" sz="2800" b="0" dirty="0" smtClean="0"/>
              <a:t>, obejmujące 3 znaczenia: </a:t>
            </a:r>
            <a:br>
              <a:rPr lang="pl-PL" sz="2800" b="0" dirty="0" smtClean="0"/>
            </a:br>
            <a:r>
              <a:rPr lang="pl-PL" sz="2800" b="0" dirty="0" smtClean="0"/>
              <a:t>1) wielość kultur; </a:t>
            </a:r>
            <a:br>
              <a:rPr lang="pl-PL" sz="2800" b="0" dirty="0" smtClean="0"/>
            </a:br>
            <a:r>
              <a:rPr lang="pl-PL" sz="2800" b="0" dirty="0" smtClean="0"/>
              <a:t>2) polityka rządowa zmierzająca do niwelacji napięć społecznych związanych z faktem wielokulturowości danej populacji;</a:t>
            </a:r>
            <a:br>
              <a:rPr lang="pl-PL" sz="2800" b="0" dirty="0" smtClean="0"/>
            </a:br>
            <a:r>
              <a:rPr lang="pl-PL" sz="2800" b="0" dirty="0" smtClean="0"/>
              <a:t>3) nazwa doktryny, ruchu, nawet filozofii - oznacza działania środowisk mniejszościowych skierowane na emancypację                i pełniejszy udział różnych środowisk w życiu społecznym, politycznym i kulturalnym kraju.</a:t>
            </a:r>
            <a:r>
              <a:rPr lang="pl-PL" sz="2800" dirty="0" smtClean="0"/>
              <a:t/>
            </a:r>
            <a:br>
              <a:rPr lang="pl-PL" sz="2800" dirty="0" smtClean="0"/>
            </a:br>
            <a:r>
              <a:rPr lang="pl-PL" sz="2800" dirty="0" smtClean="0"/>
              <a:t/>
            </a:r>
            <a:br>
              <a:rPr lang="pl-PL" sz="2800" dirty="0" smtClean="0"/>
            </a:br>
            <a:r>
              <a:rPr lang="pl-PL" sz="1800" b="0" dirty="0" smtClean="0"/>
              <a:t>https://encyklopedia.pwn.pl/haslo/;3995791</a:t>
            </a:r>
            <a:endParaRPr lang="pl-PL" sz="40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548" y="2598003"/>
            <a:ext cx="8754383" cy="2293960"/>
          </a:xfrm>
        </p:spPr>
        <p:txBody>
          <a:bodyPr>
            <a:normAutofit fontScale="90000"/>
          </a:bodyPr>
          <a:lstStyle/>
          <a:p>
            <a:pPr lvl="0"/>
            <a:r>
              <a:rPr lang="pl-PL" dirty="0"/>
              <a:t>Inwentarz poradnictwa międzykulturowego - Cross-</a:t>
            </a:r>
            <a:r>
              <a:rPr lang="pl-PL" dirty="0" err="1"/>
              <a:t>Cultural</a:t>
            </a:r>
            <a:r>
              <a:rPr lang="pl-PL" dirty="0"/>
              <a:t> </a:t>
            </a:r>
            <a:r>
              <a:rPr lang="pl-PL" dirty="0" err="1"/>
              <a:t>Counseling</a:t>
            </a:r>
            <a:r>
              <a:rPr lang="pl-PL" dirty="0"/>
              <a:t> Inventory </a:t>
            </a:r>
            <a:r>
              <a:rPr lang="pl-PL" dirty="0" smtClean="0"/>
              <a:t>      - </a:t>
            </a:r>
            <a:r>
              <a:rPr lang="pl-PL" dirty="0" err="1"/>
              <a:t>Revised</a:t>
            </a:r>
            <a:r>
              <a:rPr lang="pl-PL" dirty="0"/>
              <a:t> (</a:t>
            </a:r>
            <a:r>
              <a:rPr lang="pl-PL" dirty="0" smtClean="0"/>
              <a:t>CCCI-R)</a:t>
            </a:r>
            <a:br>
              <a:rPr lang="pl-PL" dirty="0" smtClean="0"/>
            </a:br>
            <a:r>
              <a:rPr lang="pl-PL" dirty="0"/>
              <a:t/>
            </a:r>
            <a:br>
              <a:rPr lang="pl-PL" dirty="0"/>
            </a:br>
            <a:r>
              <a:rPr lang="pl-PL" dirty="0" smtClean="0"/>
              <a:t/>
            </a:r>
            <a:br>
              <a:rPr lang="pl-PL" dirty="0" smtClean="0"/>
            </a:br>
            <a:r>
              <a:rPr lang="pl-PL" dirty="0"/>
              <a:t/>
            </a:r>
            <a:br>
              <a:rPr lang="pl-PL" dirty="0"/>
            </a:b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
        <p:nvSpPr>
          <p:cNvPr id="4" name="pole tekstowe 3"/>
          <p:cNvSpPr txBox="1"/>
          <p:nvPr/>
        </p:nvSpPr>
        <p:spPr>
          <a:xfrm>
            <a:off x="8538949" y="1296537"/>
            <a:ext cx="3334603" cy="1200329"/>
          </a:xfrm>
          <a:prstGeom prst="rect">
            <a:avLst/>
          </a:prstGeom>
          <a:noFill/>
        </p:spPr>
        <p:txBody>
          <a:bodyPr wrap="square" rtlCol="0">
            <a:spAutoFit/>
          </a:bodyPr>
          <a:lstStyle/>
          <a:p>
            <a:r>
              <a:rPr lang="pl-PL" sz="2400" dirty="0">
                <a:latin typeface="Arial" panose="020B0604020202020204" pitchFamily="34" charset="0"/>
                <a:cs typeface="Arial" panose="020B0604020202020204" pitchFamily="34" charset="0"/>
              </a:rPr>
              <a:t>Coleman, HLK </a:t>
            </a:r>
            <a:r>
              <a:rPr lang="pl-PL" sz="2400" dirty="0" smtClean="0">
                <a:latin typeface="Arial" panose="020B0604020202020204" pitchFamily="34" charset="0"/>
                <a:cs typeface="Arial" panose="020B0604020202020204" pitchFamily="34" charset="0"/>
              </a:rPr>
              <a:t>Hernandez</a:t>
            </a:r>
            <a:r>
              <a:rPr lang="pl-PL" sz="2400" dirty="0">
                <a:latin typeface="Arial" panose="020B0604020202020204" pitchFamily="34" charset="0"/>
                <a:cs typeface="Arial" panose="020B0604020202020204" pitchFamily="34" charset="0"/>
              </a:rPr>
              <a:t>, AG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a:t>
            </a:r>
            <a:r>
              <a:rPr lang="pl-PL" sz="2400" dirty="0">
                <a:latin typeface="Arial" panose="020B0604020202020204" pitchFamily="34" charset="0"/>
                <a:cs typeface="Arial" panose="020B0604020202020204" pitchFamily="34" charset="0"/>
              </a:rPr>
              <a:t>1991) </a:t>
            </a:r>
          </a:p>
        </p:txBody>
      </p:sp>
      <p:sp>
        <p:nvSpPr>
          <p:cNvPr id="7" name="Prostokąt 6"/>
          <p:cNvSpPr/>
          <p:nvPr/>
        </p:nvSpPr>
        <p:spPr>
          <a:xfrm>
            <a:off x="2997060" y="6065074"/>
            <a:ext cx="8762549" cy="646331"/>
          </a:xfrm>
          <a:prstGeom prst="rect">
            <a:avLst/>
          </a:prstGeom>
        </p:spPr>
        <p:txBody>
          <a:bodyPr wrap="square">
            <a:spAutoFit/>
          </a:bodyPr>
          <a:lstStyle/>
          <a:p>
            <a:r>
              <a:rPr lang="pl-PL" b="1" spc="100" dirty="0">
                <a:solidFill>
                  <a:srgbClr val="6C3088"/>
                </a:solidFill>
                <a:latin typeface="Arial" panose="020B0604020202020204" pitchFamily="34" charset="0"/>
                <a:cs typeface="Arial" panose="020B0604020202020204" pitchFamily="34" charset="0"/>
              </a:rPr>
              <a:t>https://psycnet.apa.org/doiLanding?doi=10.1037%2Ft02925-000, data dostępu: 05.09.2024 r.</a:t>
            </a:r>
            <a:endParaRPr lang="pl-PL" sz="1400" dirty="0"/>
          </a:p>
        </p:txBody>
      </p:sp>
      <p:sp>
        <p:nvSpPr>
          <p:cNvPr id="8" name="Prostokąt 7"/>
          <p:cNvSpPr/>
          <p:nvPr/>
        </p:nvSpPr>
        <p:spPr>
          <a:xfrm>
            <a:off x="5313528" y="3504406"/>
            <a:ext cx="6096000" cy="2246769"/>
          </a:xfrm>
          <a:prstGeom prst="rect">
            <a:avLst/>
          </a:prstGeom>
        </p:spPr>
        <p:txBody>
          <a:bodyPr>
            <a:spAutoFit/>
          </a:bodyPr>
          <a:lstStyle/>
          <a:p>
            <a:r>
              <a:rPr lang="pl-PL" sz="2800" dirty="0">
                <a:latin typeface="Arial" panose="020B0604020202020204" pitchFamily="34" charset="0"/>
                <a:cs typeface="Arial" panose="020B0604020202020204" pitchFamily="34" charset="0"/>
              </a:rPr>
              <a:t>ocenia stopień, w jakim doradca wykazuje określoną kompetencję międzykulturową podczas doradztwa. </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730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420" y="2025641"/>
            <a:ext cx="8754383" cy="2293960"/>
          </a:xfrm>
        </p:spPr>
        <p:txBody>
          <a:bodyPr>
            <a:normAutofit fontScale="90000"/>
          </a:bodyPr>
          <a:lstStyle/>
          <a:p>
            <a:pPr lvl="0"/>
            <a:r>
              <a:rPr lang="pl-PL" dirty="0"/>
              <a:t>Inwentarz Doradztwa Wielokulturowego - </a:t>
            </a:r>
            <a:r>
              <a:rPr lang="pl-PL" dirty="0" err="1"/>
              <a:t>Multicultural</a:t>
            </a:r>
            <a:r>
              <a:rPr lang="pl-PL" dirty="0"/>
              <a:t> </a:t>
            </a:r>
            <a:r>
              <a:rPr lang="pl-PL" dirty="0" err="1"/>
              <a:t>Counseling</a:t>
            </a:r>
            <a:r>
              <a:rPr lang="pl-PL" dirty="0"/>
              <a:t> Inventory (MCI) </a:t>
            </a: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
        <p:nvSpPr>
          <p:cNvPr id="4" name="pole tekstowe 3"/>
          <p:cNvSpPr txBox="1"/>
          <p:nvPr/>
        </p:nvSpPr>
        <p:spPr>
          <a:xfrm>
            <a:off x="8697433" y="1009978"/>
            <a:ext cx="3334603" cy="1323439"/>
          </a:xfrm>
          <a:prstGeom prst="rect">
            <a:avLst/>
          </a:prstGeom>
          <a:noFill/>
        </p:spPr>
        <p:txBody>
          <a:bodyPr wrap="square" rtlCol="0">
            <a:spAutoFit/>
          </a:bodyPr>
          <a:lstStyle/>
          <a:p>
            <a:r>
              <a:rPr lang="pl-PL" sz="2000" dirty="0" err="1">
                <a:latin typeface="Arial" panose="020B0604020202020204" pitchFamily="34" charset="0"/>
                <a:cs typeface="Arial" panose="020B0604020202020204" pitchFamily="34" charset="0"/>
              </a:rPr>
              <a:t>Sodowsky</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Gargi</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Roysircar</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Taffe</a:t>
            </a:r>
            <a:r>
              <a:rPr lang="pl-PL" sz="2000" dirty="0">
                <a:latin typeface="Arial" panose="020B0604020202020204" pitchFamily="34" charset="0"/>
                <a:cs typeface="Arial" panose="020B0604020202020204" pitchFamily="34" charset="0"/>
              </a:rPr>
              <a:t>, Richard C. </a:t>
            </a:r>
            <a:r>
              <a:rPr lang="pl-PL" sz="2000" dirty="0" err="1">
                <a:latin typeface="Arial" panose="020B0604020202020204" pitchFamily="34" charset="0"/>
                <a:cs typeface="Arial" panose="020B0604020202020204" pitchFamily="34" charset="0"/>
              </a:rPr>
              <a:t>Gutkin</a:t>
            </a:r>
            <a:r>
              <a:rPr lang="pl-PL" sz="2000" dirty="0">
                <a:latin typeface="Arial" panose="020B0604020202020204" pitchFamily="34" charset="0"/>
                <a:cs typeface="Arial" panose="020B0604020202020204" pitchFamily="34" charset="0"/>
              </a:rPr>
              <a:t>, </a:t>
            </a:r>
            <a:r>
              <a:rPr lang="pl-PL" sz="2000" dirty="0" err="1">
                <a:latin typeface="Arial" panose="020B0604020202020204" pitchFamily="34" charset="0"/>
                <a:cs typeface="Arial" panose="020B0604020202020204" pitchFamily="34" charset="0"/>
              </a:rPr>
              <a:t>Terry</a:t>
            </a:r>
            <a:r>
              <a:rPr lang="pl-PL" sz="2000" dirty="0">
                <a:latin typeface="Arial" panose="020B0604020202020204" pitchFamily="34" charset="0"/>
                <a:cs typeface="Arial" panose="020B0604020202020204" pitchFamily="34" charset="0"/>
              </a:rPr>
              <a:t> B. </a:t>
            </a:r>
            <a:r>
              <a:rPr lang="pl-PL" sz="2000" dirty="0" err="1">
                <a:latin typeface="Arial" panose="020B0604020202020204" pitchFamily="34" charset="0"/>
                <a:cs typeface="Arial" panose="020B0604020202020204" pitchFamily="34" charset="0"/>
              </a:rPr>
              <a:t>Wise</a:t>
            </a:r>
            <a:r>
              <a:rPr lang="pl-PL" sz="2000" dirty="0">
                <a:latin typeface="Arial" panose="020B0604020202020204" pitchFamily="34" charset="0"/>
                <a:cs typeface="Arial" panose="020B0604020202020204" pitchFamily="34" charset="0"/>
              </a:rPr>
              <a:t>, Steven L. </a:t>
            </a:r>
            <a:endParaRPr lang="pl-PL" sz="2000" dirty="0" smtClean="0">
              <a:latin typeface="Arial" panose="020B0604020202020204" pitchFamily="34" charset="0"/>
              <a:cs typeface="Arial" panose="020B0604020202020204" pitchFamily="34" charset="0"/>
            </a:endParaRPr>
          </a:p>
          <a:p>
            <a:r>
              <a:rPr lang="pl-PL" sz="2000" dirty="0" smtClean="0">
                <a:latin typeface="Arial" panose="020B0604020202020204" pitchFamily="34" charset="0"/>
                <a:cs typeface="Arial" panose="020B0604020202020204" pitchFamily="34" charset="0"/>
              </a:rPr>
              <a:t>1994</a:t>
            </a:r>
            <a:endParaRPr lang="pl-PL" sz="2000" dirty="0">
              <a:latin typeface="Arial" panose="020B0604020202020204" pitchFamily="34" charset="0"/>
              <a:cs typeface="Arial" panose="020B0604020202020204" pitchFamily="34" charset="0"/>
            </a:endParaRPr>
          </a:p>
        </p:txBody>
      </p:sp>
      <p:sp>
        <p:nvSpPr>
          <p:cNvPr id="7" name="Prostokąt 6"/>
          <p:cNvSpPr/>
          <p:nvPr/>
        </p:nvSpPr>
        <p:spPr>
          <a:xfrm>
            <a:off x="2997060" y="6065074"/>
            <a:ext cx="8762549" cy="646331"/>
          </a:xfrm>
          <a:prstGeom prst="rect">
            <a:avLst/>
          </a:prstGeom>
        </p:spPr>
        <p:txBody>
          <a:bodyPr wrap="square">
            <a:spAutoFit/>
          </a:bodyPr>
          <a:lstStyle/>
          <a:p>
            <a:r>
              <a:rPr lang="pl-PL" b="1" spc="100" dirty="0">
                <a:solidFill>
                  <a:srgbClr val="6C3088"/>
                </a:solidFill>
                <a:latin typeface="Arial" panose="020B0604020202020204" pitchFamily="34" charset="0"/>
                <a:cs typeface="Arial" panose="020B0604020202020204" pitchFamily="34" charset="0"/>
              </a:rPr>
              <a:t>https://psycnet.apa.org/doiLanding?doi=10.1037%2Ft02925-000, data dostępu: 05.09.2024 r.</a:t>
            </a:r>
            <a:endParaRPr lang="pl-PL" sz="1400" dirty="0"/>
          </a:p>
        </p:txBody>
      </p:sp>
      <p:sp>
        <p:nvSpPr>
          <p:cNvPr id="8" name="Prostokąt 7"/>
          <p:cNvSpPr/>
          <p:nvPr/>
        </p:nvSpPr>
        <p:spPr>
          <a:xfrm>
            <a:off x="1160059" y="2752712"/>
            <a:ext cx="10599549" cy="3785652"/>
          </a:xfrm>
          <a:prstGeom prst="rect">
            <a:avLst/>
          </a:prstGeom>
        </p:spPr>
        <p:txBody>
          <a:bodyPr wrap="square">
            <a:spAutoFit/>
          </a:bodyPr>
          <a:lstStyle/>
          <a:p>
            <a:pPr lvl="0"/>
            <a:r>
              <a:rPr lang="pl-PL" sz="2000" dirty="0" smtClean="0">
                <a:latin typeface="Arial" panose="020B0604020202020204" pitchFamily="34" charset="0"/>
                <a:cs typeface="Arial" panose="020B0604020202020204" pitchFamily="34" charset="0"/>
              </a:rPr>
              <a:t>Narzędzie </a:t>
            </a:r>
            <a:r>
              <a:rPr lang="pl-PL" sz="2000" dirty="0">
                <a:latin typeface="Arial" panose="020B0604020202020204" pitchFamily="34" charset="0"/>
                <a:cs typeface="Arial" panose="020B0604020202020204" pitchFamily="34" charset="0"/>
              </a:rPr>
              <a:t>samooceny, które mierzy kompetencje w zakresie </a:t>
            </a:r>
            <a:r>
              <a:rPr lang="pl-PL" sz="2000" dirty="0" smtClean="0">
                <a:latin typeface="Arial" panose="020B0604020202020204" pitchFamily="34" charset="0"/>
                <a:cs typeface="Arial" panose="020B0604020202020204" pitchFamily="34" charset="0"/>
              </a:rPr>
              <a:t>poradnictwa </a:t>
            </a:r>
            <a:r>
              <a:rPr lang="pl-PL" sz="2000" dirty="0" err="1" smtClean="0">
                <a:latin typeface="Arial" panose="020B0604020202020204" pitchFamily="34" charset="0"/>
                <a:cs typeface="Arial" panose="020B0604020202020204" pitchFamily="34" charset="0"/>
              </a:rPr>
              <a:t>multikulturowego</a:t>
            </a:r>
            <a:r>
              <a:rPr lang="pl-PL" sz="2000" dirty="0">
                <a:latin typeface="Arial" panose="020B0604020202020204" pitchFamily="34" charset="0"/>
                <a:cs typeface="Arial" panose="020B0604020202020204" pitchFamily="34" charset="0"/>
              </a:rPr>
              <a:t>. </a:t>
            </a:r>
            <a:endParaRPr lang="pl-PL" sz="2000" dirty="0" smtClean="0">
              <a:latin typeface="Arial" panose="020B0604020202020204" pitchFamily="34" charset="0"/>
              <a:cs typeface="Arial" panose="020B0604020202020204" pitchFamily="34" charset="0"/>
            </a:endParaRPr>
          </a:p>
          <a:p>
            <a:pPr lvl="0"/>
            <a:endParaRPr lang="pl-PL" sz="2000" dirty="0" smtClean="0">
              <a:latin typeface="Arial" panose="020B0604020202020204" pitchFamily="34" charset="0"/>
              <a:cs typeface="Arial" panose="020B0604020202020204" pitchFamily="34" charset="0"/>
            </a:endParaRPr>
          </a:p>
          <a:p>
            <a:pPr lvl="0" algn="just"/>
            <a:r>
              <a:rPr lang="pl-PL" sz="2000" dirty="0" smtClean="0">
                <a:latin typeface="Arial" panose="020B0604020202020204" pitchFamily="34" charset="0"/>
                <a:cs typeface="Arial" panose="020B0604020202020204" pitchFamily="34" charset="0"/>
              </a:rPr>
              <a:t>Badanie </a:t>
            </a:r>
            <a:r>
              <a:rPr lang="pl-PL" sz="2000" dirty="0">
                <a:latin typeface="Arial" panose="020B0604020202020204" pitchFamily="34" charset="0"/>
                <a:cs typeface="Arial" panose="020B0604020202020204" pitchFamily="34" charset="0"/>
              </a:rPr>
              <a:t>1 obejmowało 604 studentów psychologii, psychologów i doradców w stanie środkowo-zachodnim. </a:t>
            </a:r>
            <a:r>
              <a:rPr lang="pl-PL" sz="2000" dirty="0" smtClean="0">
                <a:latin typeface="Arial" panose="020B0604020202020204" pitchFamily="34" charset="0"/>
                <a:cs typeface="Arial" panose="020B0604020202020204" pitchFamily="34" charset="0"/>
              </a:rPr>
              <a:t>W </a:t>
            </a:r>
            <a:r>
              <a:rPr lang="pl-PL" sz="2000" dirty="0">
                <a:latin typeface="Arial" panose="020B0604020202020204" pitchFamily="34" charset="0"/>
                <a:cs typeface="Arial" panose="020B0604020202020204" pitchFamily="34" charset="0"/>
              </a:rPr>
              <a:t>badaniu 2 respondentami była krajowa losowa próba 320 doradców uniwersyteckich. </a:t>
            </a:r>
            <a:endParaRPr lang="pl-PL" sz="2000" dirty="0" smtClean="0">
              <a:latin typeface="Arial" panose="020B0604020202020204" pitchFamily="34" charset="0"/>
              <a:cs typeface="Arial" panose="020B0604020202020204" pitchFamily="34" charset="0"/>
            </a:endParaRPr>
          </a:p>
          <a:p>
            <a:pPr lvl="0" algn="just"/>
            <a:r>
              <a:rPr lang="pl-PL" sz="2000" dirty="0" smtClean="0">
                <a:latin typeface="Arial" panose="020B0604020202020204" pitchFamily="34" charset="0"/>
                <a:cs typeface="Arial" panose="020B0604020202020204" pitchFamily="34" charset="0"/>
              </a:rPr>
              <a:t>Wyniki </a:t>
            </a:r>
            <a:r>
              <a:rPr lang="pl-PL" sz="2000" dirty="0">
                <a:latin typeface="Arial" panose="020B0604020202020204" pitchFamily="34" charset="0"/>
                <a:cs typeface="Arial" panose="020B0604020202020204" pitchFamily="34" charset="0"/>
              </a:rPr>
              <a:t>wskazują, że </a:t>
            </a:r>
            <a:r>
              <a:rPr lang="pl-PL" sz="2000" b="1" dirty="0">
                <a:latin typeface="Arial" panose="020B0604020202020204" pitchFamily="34" charset="0"/>
                <a:cs typeface="Arial" panose="020B0604020202020204" pitchFamily="34" charset="0"/>
              </a:rPr>
              <a:t>MCI ma </a:t>
            </a:r>
            <a:r>
              <a:rPr lang="pl-PL" sz="2000" b="1" dirty="0" smtClean="0">
                <a:latin typeface="Arial" panose="020B0604020202020204" pitchFamily="34" charset="0"/>
                <a:cs typeface="Arial" panose="020B0604020202020204" pitchFamily="34" charset="0"/>
              </a:rPr>
              <a:t>czynniki</a:t>
            </a:r>
            <a:r>
              <a:rPr lang="pl-PL" sz="2000" b="1" dirty="0">
                <a:latin typeface="Arial" panose="020B0604020202020204" pitchFamily="34" charset="0"/>
                <a:cs typeface="Arial" panose="020B0604020202020204" pitchFamily="34" charset="0"/>
              </a:rPr>
              <a:t>: </a:t>
            </a:r>
            <a:endParaRPr lang="pl-PL" sz="2000" b="1" dirty="0" smtClean="0">
              <a:latin typeface="Arial" panose="020B0604020202020204" pitchFamily="34" charset="0"/>
              <a:cs typeface="Arial" panose="020B0604020202020204" pitchFamily="34" charset="0"/>
            </a:endParaRPr>
          </a:p>
          <a:p>
            <a:pPr marL="457200" lvl="0" indent="-457200" algn="just">
              <a:buFont typeface="+mj-lt"/>
              <a:buAutoNum type="arabicPeriod"/>
            </a:pPr>
            <a:r>
              <a:rPr lang="pl-PL" sz="2000" dirty="0" smtClean="0">
                <a:latin typeface="Arial" panose="020B0604020202020204" pitchFamily="34" charset="0"/>
                <a:cs typeface="Arial" panose="020B0604020202020204" pitchFamily="34" charset="0"/>
              </a:rPr>
              <a:t>umiejętności </a:t>
            </a:r>
            <a:r>
              <a:rPr lang="pl-PL" sz="2000" dirty="0">
                <a:latin typeface="Arial" panose="020B0604020202020204" pitchFamily="34" charset="0"/>
                <a:cs typeface="Arial" panose="020B0604020202020204" pitchFamily="34" charset="0"/>
              </a:rPr>
              <a:t>poradnictwa </a:t>
            </a:r>
            <a:r>
              <a:rPr lang="pl-PL" sz="2000" dirty="0" err="1">
                <a:latin typeface="Arial" panose="020B0604020202020204" pitchFamily="34" charset="0"/>
                <a:cs typeface="Arial" panose="020B0604020202020204" pitchFamily="34" charset="0"/>
              </a:rPr>
              <a:t>multikulturowego</a:t>
            </a:r>
            <a:r>
              <a:rPr lang="pl-PL" sz="2000" dirty="0">
                <a:latin typeface="Arial" panose="020B0604020202020204" pitchFamily="34" charset="0"/>
                <a:cs typeface="Arial" panose="020B0604020202020204" pitchFamily="34" charset="0"/>
              </a:rPr>
              <a:t>, </a:t>
            </a:r>
            <a:endParaRPr lang="pl-PL" sz="2000" dirty="0" smtClean="0">
              <a:latin typeface="Arial" panose="020B0604020202020204" pitchFamily="34" charset="0"/>
              <a:cs typeface="Arial" panose="020B0604020202020204" pitchFamily="34" charset="0"/>
            </a:endParaRPr>
          </a:p>
          <a:p>
            <a:pPr marL="457200" lvl="0" indent="-457200" algn="just">
              <a:buFont typeface="+mj-lt"/>
              <a:buAutoNum type="arabicPeriod"/>
            </a:pPr>
            <a:r>
              <a:rPr lang="pl-PL" sz="2000" dirty="0" smtClean="0">
                <a:latin typeface="Arial" panose="020B0604020202020204" pitchFamily="34" charset="0"/>
                <a:cs typeface="Arial" panose="020B0604020202020204" pitchFamily="34" charset="0"/>
              </a:rPr>
              <a:t>świadomość </a:t>
            </a:r>
            <a:r>
              <a:rPr lang="pl-PL" sz="2000" dirty="0" err="1">
                <a:latin typeface="Arial" panose="020B0604020202020204" pitchFamily="34" charset="0"/>
                <a:cs typeface="Arial" panose="020B0604020202020204" pitchFamily="34" charset="0"/>
              </a:rPr>
              <a:t>multikulturową</a:t>
            </a:r>
            <a:r>
              <a:rPr lang="pl-PL" sz="2000" dirty="0">
                <a:latin typeface="Arial" panose="020B0604020202020204" pitchFamily="34" charset="0"/>
                <a:cs typeface="Arial" panose="020B0604020202020204" pitchFamily="34" charset="0"/>
              </a:rPr>
              <a:t>, </a:t>
            </a:r>
            <a:endParaRPr lang="pl-PL" sz="2000" dirty="0" smtClean="0">
              <a:latin typeface="Arial" panose="020B0604020202020204" pitchFamily="34" charset="0"/>
              <a:cs typeface="Arial" panose="020B0604020202020204" pitchFamily="34" charset="0"/>
            </a:endParaRPr>
          </a:p>
          <a:p>
            <a:pPr marL="457200" lvl="0" indent="-457200" algn="just">
              <a:buFont typeface="+mj-lt"/>
              <a:buAutoNum type="arabicPeriod"/>
            </a:pPr>
            <a:r>
              <a:rPr lang="pl-PL" sz="2000" dirty="0" smtClean="0">
                <a:latin typeface="Arial" panose="020B0604020202020204" pitchFamily="34" charset="0"/>
                <a:cs typeface="Arial" panose="020B0604020202020204" pitchFamily="34" charset="0"/>
              </a:rPr>
              <a:t>relacje </a:t>
            </a:r>
            <a:r>
              <a:rPr lang="pl-PL" sz="2000" dirty="0">
                <a:latin typeface="Arial" panose="020B0604020202020204" pitchFamily="34" charset="0"/>
                <a:cs typeface="Arial" panose="020B0604020202020204" pitchFamily="34" charset="0"/>
              </a:rPr>
              <a:t>poradnictwa </a:t>
            </a:r>
            <a:r>
              <a:rPr lang="pl-PL" sz="2000" dirty="0" err="1">
                <a:latin typeface="Arial" panose="020B0604020202020204" pitchFamily="34" charset="0"/>
                <a:cs typeface="Arial" panose="020B0604020202020204" pitchFamily="34" charset="0"/>
              </a:rPr>
              <a:t>multikulturowego</a:t>
            </a:r>
            <a:r>
              <a:rPr lang="pl-PL" sz="2000" dirty="0">
                <a:latin typeface="Arial" panose="020B0604020202020204" pitchFamily="34" charset="0"/>
                <a:cs typeface="Arial" panose="020B0604020202020204" pitchFamily="34" charset="0"/>
              </a:rPr>
              <a:t> </a:t>
            </a:r>
            <a:endParaRPr lang="pl-PL" sz="2000" dirty="0" smtClean="0">
              <a:latin typeface="Arial" panose="020B0604020202020204" pitchFamily="34" charset="0"/>
              <a:cs typeface="Arial" panose="020B0604020202020204" pitchFamily="34" charset="0"/>
            </a:endParaRPr>
          </a:p>
          <a:p>
            <a:pPr marL="457200" lvl="0" indent="-457200" algn="just">
              <a:buFont typeface="+mj-lt"/>
              <a:buAutoNum type="arabicPeriod"/>
            </a:pPr>
            <a:r>
              <a:rPr lang="pl-PL" sz="2000" dirty="0" smtClean="0">
                <a:latin typeface="Arial" panose="020B0604020202020204" pitchFamily="34" charset="0"/>
                <a:cs typeface="Arial" panose="020B0604020202020204" pitchFamily="34" charset="0"/>
              </a:rPr>
              <a:t>wiedza </a:t>
            </a:r>
            <a:r>
              <a:rPr lang="pl-PL" sz="2000" dirty="0">
                <a:latin typeface="Arial" panose="020B0604020202020204" pitchFamily="34" charset="0"/>
                <a:cs typeface="Arial" panose="020B0604020202020204" pitchFamily="34" charset="0"/>
              </a:rPr>
              <a:t>na temat poradnictwa </a:t>
            </a:r>
            <a:r>
              <a:rPr lang="pl-PL" sz="2000" dirty="0" err="1">
                <a:latin typeface="Arial" panose="020B0604020202020204" pitchFamily="34" charset="0"/>
                <a:cs typeface="Arial" panose="020B0604020202020204" pitchFamily="34" charset="0"/>
              </a:rPr>
              <a:t>multikulturowego</a:t>
            </a:r>
            <a:r>
              <a:rPr lang="pl-PL" sz="2000" dirty="0">
                <a:latin typeface="Arial" panose="020B0604020202020204" pitchFamily="34" charset="0"/>
                <a:cs typeface="Arial" panose="020B0604020202020204" pitchFamily="34" charset="0"/>
              </a:rPr>
              <a:t>.</a:t>
            </a:r>
          </a:p>
          <a:p>
            <a:r>
              <a:rPr lang="pl-PL" sz="2000" dirty="0">
                <a:latin typeface="Arial" panose="020B0604020202020204" pitchFamily="34" charset="0"/>
                <a:cs typeface="Arial" panose="020B0604020202020204" pitchFamily="34" charset="0"/>
              </a:rPr>
              <a:t/>
            </a:r>
            <a:br>
              <a:rPr lang="pl-PL" sz="2000" dirty="0">
                <a:latin typeface="Arial" panose="020B0604020202020204" pitchFamily="34" charset="0"/>
                <a:cs typeface="Arial" panose="020B0604020202020204" pitchFamily="34" charset="0"/>
              </a:rPr>
            </a:b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067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900" y="2174922"/>
            <a:ext cx="9109225" cy="2293960"/>
          </a:xfrm>
        </p:spPr>
        <p:txBody>
          <a:bodyPr>
            <a:normAutofit fontScale="90000"/>
          </a:bodyPr>
          <a:lstStyle/>
          <a:p>
            <a:pPr lvl="0"/>
            <a:r>
              <a:rPr lang="pl-PL" dirty="0"/>
              <a:t>Badanie Świadomości, Wiedzy </a:t>
            </a:r>
            <a:r>
              <a:rPr lang="pl-PL" dirty="0" smtClean="0"/>
              <a:t/>
            </a:r>
            <a:br>
              <a:rPr lang="pl-PL" dirty="0" smtClean="0"/>
            </a:br>
            <a:r>
              <a:rPr lang="pl-PL" dirty="0" smtClean="0"/>
              <a:t>i </a:t>
            </a:r>
            <a:r>
              <a:rPr lang="pl-PL" dirty="0"/>
              <a:t>Umiejętności Międzykulturowych – </a:t>
            </a:r>
            <a:r>
              <a:rPr lang="pl-PL" dirty="0" err="1"/>
              <a:t>Multicultural</a:t>
            </a:r>
            <a:r>
              <a:rPr lang="pl-PL" dirty="0"/>
              <a:t> </a:t>
            </a:r>
            <a:r>
              <a:rPr lang="pl-PL" dirty="0" err="1"/>
              <a:t>Awareness-Konwledge-Skills</a:t>
            </a:r>
            <a:r>
              <a:rPr lang="pl-PL" dirty="0"/>
              <a:t> </a:t>
            </a:r>
            <a:r>
              <a:rPr lang="pl-PL" dirty="0" err="1"/>
              <a:t>Survey</a:t>
            </a:r>
            <a:r>
              <a:rPr lang="pl-PL" dirty="0"/>
              <a:t> – MAKSS</a:t>
            </a:r>
            <a:br>
              <a:rPr lang="pl-PL" dirty="0"/>
            </a:br>
            <a:r>
              <a:rPr lang="pl-PL" dirty="0" smtClean="0"/>
              <a:t/>
            </a:r>
            <a:br>
              <a:rPr lang="pl-PL" dirty="0" smtClean="0"/>
            </a:br>
            <a:r>
              <a:rPr lang="pl-PL" dirty="0"/>
              <a:t/>
            </a:r>
            <a:br>
              <a:rPr lang="pl-PL" dirty="0"/>
            </a:b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
        <p:nvSpPr>
          <p:cNvPr id="4" name="pole tekstowe 3"/>
          <p:cNvSpPr txBox="1"/>
          <p:nvPr/>
        </p:nvSpPr>
        <p:spPr>
          <a:xfrm>
            <a:off x="9144000" y="1269241"/>
            <a:ext cx="3334603" cy="1569660"/>
          </a:xfrm>
          <a:prstGeom prst="rect">
            <a:avLst/>
          </a:prstGeom>
          <a:noFill/>
        </p:spPr>
        <p:txBody>
          <a:bodyPr wrap="square" rtlCol="0">
            <a:spAutoFit/>
          </a:bodyPr>
          <a:lstStyle/>
          <a:p>
            <a:r>
              <a:rPr lang="pl-PL" sz="2400" dirty="0">
                <a:latin typeface="Arial" panose="020B0604020202020204" pitchFamily="34" charset="0"/>
                <a:cs typeface="Arial" panose="020B0604020202020204" pitchFamily="34" charset="0"/>
              </a:rPr>
              <a:t>M. </a:t>
            </a:r>
            <a:r>
              <a:rPr lang="pl-PL" sz="2400" dirty="0" err="1">
                <a:latin typeface="Arial" panose="020B0604020202020204" pitchFamily="34" charset="0"/>
                <a:cs typeface="Arial" panose="020B0604020202020204" pitchFamily="34" charset="0"/>
              </a:rPr>
              <a:t>D'Andrea</a:t>
            </a:r>
            <a:r>
              <a:rPr lang="pl-PL" sz="2400" dirty="0">
                <a:latin typeface="Arial" panose="020B0604020202020204" pitchFamily="34" charset="0"/>
                <a:cs typeface="Arial" panose="020B0604020202020204" pitchFamily="34" charset="0"/>
              </a:rPr>
              <a:t>,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J</a:t>
            </a:r>
            <a:r>
              <a:rPr lang="pl-PL" sz="2400" dirty="0">
                <a:latin typeface="Arial" panose="020B0604020202020204" pitchFamily="34" charset="0"/>
                <a:cs typeface="Arial" panose="020B0604020202020204" pitchFamily="34" charset="0"/>
              </a:rPr>
              <a:t>. Daniels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R</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Heck</a:t>
            </a:r>
            <a:r>
              <a:rPr lang="pl-PL" sz="2400" dirty="0">
                <a:latin typeface="Arial" panose="020B0604020202020204" pitchFamily="34" charset="0"/>
                <a:cs typeface="Arial" panose="020B0604020202020204" pitchFamily="34" charset="0"/>
              </a:rPr>
              <a:t>,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1991</a:t>
            </a:r>
            <a:endParaRPr lang="pl-PL" sz="2400" dirty="0">
              <a:latin typeface="Arial" panose="020B0604020202020204" pitchFamily="34" charset="0"/>
              <a:cs typeface="Arial" panose="020B0604020202020204" pitchFamily="34" charset="0"/>
            </a:endParaRPr>
          </a:p>
        </p:txBody>
      </p:sp>
      <p:sp>
        <p:nvSpPr>
          <p:cNvPr id="7" name="Prostokąt 6"/>
          <p:cNvSpPr/>
          <p:nvPr/>
        </p:nvSpPr>
        <p:spPr>
          <a:xfrm>
            <a:off x="2997060" y="6065074"/>
            <a:ext cx="8762549" cy="646331"/>
          </a:xfrm>
          <a:prstGeom prst="rect">
            <a:avLst/>
          </a:prstGeom>
        </p:spPr>
        <p:txBody>
          <a:bodyPr wrap="square">
            <a:spAutoFit/>
          </a:bodyPr>
          <a:lstStyle/>
          <a:p>
            <a:r>
              <a:rPr lang="pl-PL" b="1" spc="100" dirty="0">
                <a:solidFill>
                  <a:srgbClr val="6C3088"/>
                </a:solidFill>
                <a:latin typeface="Arial" panose="020B0604020202020204" pitchFamily="34" charset="0"/>
                <a:cs typeface="Arial" panose="020B0604020202020204" pitchFamily="34" charset="0"/>
              </a:rPr>
              <a:t>https://psycnet.apa.org/doiLanding?doi=10.1037%2Ft02925-000, data dostępu: 05.09.2024 r.</a:t>
            </a:r>
            <a:endParaRPr lang="pl-PL" sz="1400" dirty="0"/>
          </a:p>
        </p:txBody>
      </p:sp>
      <p:sp>
        <p:nvSpPr>
          <p:cNvPr id="8" name="Prostokąt 7"/>
          <p:cNvSpPr/>
          <p:nvPr/>
        </p:nvSpPr>
        <p:spPr>
          <a:xfrm>
            <a:off x="5313528" y="3722770"/>
            <a:ext cx="6096000" cy="1384995"/>
          </a:xfrm>
          <a:prstGeom prst="rect">
            <a:avLst/>
          </a:prstGeom>
        </p:spPr>
        <p:txBody>
          <a:bodyPr>
            <a:spAutoFit/>
          </a:bodyPr>
          <a:lstStyle/>
          <a:p>
            <a:r>
              <a:rPr lang="pl-PL" sz="2800" dirty="0">
                <a:latin typeface="Arial" panose="020B0604020202020204" pitchFamily="34" charset="0"/>
                <a:cs typeface="Arial" panose="020B0604020202020204" pitchFamily="34" charset="0"/>
              </a:rPr>
              <a:t>badanie powstało na podstawie danych z 2 badań z udziałem studentów poradnictwa</a:t>
            </a:r>
          </a:p>
        </p:txBody>
      </p:sp>
    </p:spTree>
    <p:extLst>
      <p:ext uri="{BB962C8B-B14F-4D97-AF65-F5344CB8AC3E}">
        <p14:creationId xmlns:p14="http://schemas.microsoft.com/office/powerpoint/2010/main" val="2119742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MAKSS</a:t>
            </a:r>
            <a:endParaRPr lang="pl-PL" dirty="0"/>
          </a:p>
        </p:txBody>
      </p:sp>
      <p:pic>
        <p:nvPicPr>
          <p:cNvPr id="5124" name="Picture 4" descr="C:\Users\CEN\AppData\Local\Packages\Microsoft.Windows.Photos_8wekyb3d8bbwe\TempState\ShareServiceTempFolder\Bez nazw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730" y="30573"/>
            <a:ext cx="8043270" cy="682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01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548" y="2598003"/>
            <a:ext cx="8754383" cy="2293960"/>
          </a:xfrm>
        </p:spPr>
        <p:txBody>
          <a:bodyPr>
            <a:normAutofit fontScale="90000"/>
          </a:bodyPr>
          <a:lstStyle/>
          <a:p>
            <a:pPr lvl="0"/>
            <a:r>
              <a:rPr lang="pl-PL" dirty="0"/>
              <a:t>Skala Wiedzy i Świadomości Międzykulturowej - </a:t>
            </a:r>
            <a:r>
              <a:rPr lang="pl-PL" dirty="0" err="1"/>
              <a:t>Multicultural</a:t>
            </a:r>
            <a:r>
              <a:rPr lang="pl-PL" dirty="0"/>
              <a:t> </a:t>
            </a:r>
            <a:r>
              <a:rPr lang="pl-PL" dirty="0" err="1"/>
              <a:t>Counseling</a:t>
            </a:r>
            <a:r>
              <a:rPr lang="pl-PL" dirty="0"/>
              <a:t> and </a:t>
            </a:r>
            <a:r>
              <a:rPr lang="pl-PL" dirty="0" err="1"/>
              <a:t>Awareness</a:t>
            </a:r>
            <a:r>
              <a:rPr lang="pl-PL" dirty="0"/>
              <a:t> </a:t>
            </a:r>
            <a:r>
              <a:rPr lang="pl-PL" dirty="0" err="1"/>
              <a:t>Scale</a:t>
            </a:r>
            <a:r>
              <a:rPr lang="pl-PL" dirty="0"/>
              <a:t> - MCKAS)</a:t>
            </a:r>
            <a:br>
              <a:rPr lang="pl-PL" dirty="0"/>
            </a:br>
            <a:r>
              <a:rPr lang="pl-PL" dirty="0" smtClean="0"/>
              <a:t/>
            </a:r>
            <a:br>
              <a:rPr lang="pl-PL" dirty="0" smtClean="0"/>
            </a:br>
            <a:r>
              <a:rPr lang="pl-PL" dirty="0"/>
              <a:t/>
            </a:r>
            <a:br>
              <a:rPr lang="pl-PL" dirty="0"/>
            </a:br>
            <a:r>
              <a:rPr lang="pl-PL" dirty="0"/>
              <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
        <p:nvSpPr>
          <p:cNvPr id="4" name="pole tekstowe 3"/>
          <p:cNvSpPr txBox="1"/>
          <p:nvPr/>
        </p:nvSpPr>
        <p:spPr>
          <a:xfrm>
            <a:off x="8697433" y="1082934"/>
            <a:ext cx="3334603" cy="1569660"/>
          </a:xfrm>
          <a:prstGeom prst="rect">
            <a:avLst/>
          </a:prstGeom>
          <a:noFill/>
        </p:spPr>
        <p:txBody>
          <a:bodyPr wrap="square" rtlCol="0">
            <a:spAutoFit/>
          </a:bodyPr>
          <a:lstStyle/>
          <a:p>
            <a:r>
              <a:rPr lang="pl-PL" sz="2400" dirty="0" err="1">
                <a:latin typeface="Arial" panose="020B0604020202020204" pitchFamily="34" charset="0"/>
                <a:cs typeface="Arial" panose="020B0604020202020204" pitchFamily="34" charset="0"/>
              </a:rPr>
              <a:t>Ponterotto</a:t>
            </a:r>
            <a:r>
              <a:rPr lang="pl-PL" sz="2400" dirty="0">
                <a:latin typeface="Arial" panose="020B0604020202020204" pitchFamily="34" charset="0"/>
                <a:cs typeface="Arial" panose="020B0604020202020204" pitchFamily="34" charset="0"/>
              </a:rPr>
              <a:t>, </a:t>
            </a:r>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Gretchen, </a:t>
            </a:r>
            <a:r>
              <a:rPr lang="pl-PL" sz="2400" dirty="0" err="1" smtClean="0">
                <a:latin typeface="Arial" panose="020B0604020202020204" pitchFamily="34" charset="0"/>
                <a:cs typeface="Arial" panose="020B0604020202020204" pitchFamily="34" charset="0"/>
              </a:rPr>
              <a:t>Utsey</a:t>
            </a:r>
            <a:r>
              <a:rPr lang="pl-PL" sz="2400" dirty="0" smtClean="0">
                <a:latin typeface="Arial" panose="020B0604020202020204" pitchFamily="34" charset="0"/>
                <a:cs typeface="Arial" panose="020B0604020202020204" pitchFamily="34" charset="0"/>
              </a:rPr>
              <a:t>, Reiger, Austin, </a:t>
            </a:r>
          </a:p>
          <a:p>
            <a:r>
              <a:rPr lang="pl-PL" sz="2400" dirty="0" smtClean="0">
                <a:latin typeface="Arial" panose="020B0604020202020204" pitchFamily="34" charset="0"/>
                <a:cs typeface="Arial" panose="020B0604020202020204" pitchFamily="34" charset="0"/>
              </a:rPr>
              <a:t>2002</a:t>
            </a:r>
            <a:endParaRPr lang="pl-PL" sz="2400" dirty="0">
              <a:latin typeface="Arial" panose="020B0604020202020204" pitchFamily="34" charset="0"/>
              <a:cs typeface="Arial" panose="020B0604020202020204" pitchFamily="34" charset="0"/>
            </a:endParaRPr>
          </a:p>
        </p:txBody>
      </p:sp>
      <p:sp>
        <p:nvSpPr>
          <p:cNvPr id="7" name="Prostokąt 6"/>
          <p:cNvSpPr/>
          <p:nvPr/>
        </p:nvSpPr>
        <p:spPr>
          <a:xfrm>
            <a:off x="2997060" y="6065074"/>
            <a:ext cx="8762549" cy="646331"/>
          </a:xfrm>
          <a:prstGeom prst="rect">
            <a:avLst/>
          </a:prstGeom>
        </p:spPr>
        <p:txBody>
          <a:bodyPr wrap="square">
            <a:spAutoFit/>
          </a:bodyPr>
          <a:lstStyle/>
          <a:p>
            <a:r>
              <a:rPr lang="pl-PL" b="1" spc="100" dirty="0">
                <a:solidFill>
                  <a:srgbClr val="6C3088"/>
                </a:solidFill>
                <a:latin typeface="Arial" panose="020B0604020202020204" pitchFamily="34" charset="0"/>
                <a:cs typeface="Arial" panose="020B0604020202020204" pitchFamily="34" charset="0"/>
              </a:rPr>
              <a:t>https://psycnet.apa.org/doiLanding?doi=10.1037%2Ft02925-000, data dostępu: 05.09.2024 r.</a:t>
            </a:r>
            <a:endParaRPr lang="pl-PL" sz="1400" dirty="0"/>
          </a:p>
        </p:txBody>
      </p:sp>
      <p:sp>
        <p:nvSpPr>
          <p:cNvPr id="8" name="Prostokąt 7"/>
          <p:cNvSpPr/>
          <p:nvPr/>
        </p:nvSpPr>
        <p:spPr>
          <a:xfrm>
            <a:off x="3048000" y="3749457"/>
            <a:ext cx="8984036" cy="3108543"/>
          </a:xfrm>
          <a:prstGeom prst="rect">
            <a:avLst/>
          </a:prstGeom>
        </p:spPr>
        <p:txBody>
          <a:bodyPr wrap="square">
            <a:spAutoFit/>
          </a:bodyPr>
          <a:lstStyle/>
          <a:p>
            <a:pPr lvl="0"/>
            <a:r>
              <a:rPr lang="pl-PL" sz="2800" dirty="0">
                <a:latin typeface="Arial" panose="020B0604020202020204" pitchFamily="34" charset="0"/>
                <a:cs typeface="Arial" panose="020B0604020202020204" pitchFamily="34" charset="0"/>
              </a:rPr>
              <a:t>wyniki zbiorcze na grupie 176 uczestników potwierdzają ekstrakcję 2-czynnikową </a:t>
            </a:r>
            <a:endParaRPr lang="pl-PL" sz="2800" dirty="0" smtClean="0">
              <a:latin typeface="Arial" panose="020B0604020202020204" pitchFamily="34" charset="0"/>
              <a:cs typeface="Arial" panose="020B0604020202020204" pitchFamily="34" charset="0"/>
            </a:endParaRPr>
          </a:p>
          <a:p>
            <a:pPr lvl="0"/>
            <a:r>
              <a:rPr lang="pl-PL" sz="2800" dirty="0" smtClean="0">
                <a:latin typeface="Arial" panose="020B0604020202020204" pitchFamily="34" charset="0"/>
                <a:cs typeface="Arial" panose="020B0604020202020204" pitchFamily="34" charset="0"/>
              </a:rPr>
              <a:t>(</a:t>
            </a:r>
            <a:r>
              <a:rPr lang="pl-PL" sz="2800" dirty="0">
                <a:latin typeface="Arial" panose="020B0604020202020204" pitchFamily="34" charset="0"/>
                <a:cs typeface="Arial" panose="020B0604020202020204" pitchFamily="34" charset="0"/>
              </a:rPr>
              <a:t>Wiedza i Świadomość) jako najlepiej dopasowany model i dostarczają początkowych wskaźników ważności i niezawodności spójności wewnętrznej. </a:t>
            </a:r>
          </a:p>
          <a:p>
            <a:r>
              <a:rPr lang="pl-PL" sz="2800" dirty="0" smtClean="0">
                <a:latin typeface="Arial" panose="020B0604020202020204" pitchFamily="34" charset="0"/>
                <a:cs typeface="Arial" panose="020B0604020202020204" pitchFamily="34" charset="0"/>
              </a:rPr>
              <a:t/>
            </a:r>
            <a:br>
              <a:rPr lang="pl-PL" sz="2800" dirty="0" smtClean="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55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0" y="1877115"/>
            <a:ext cx="5859439" cy="2088108"/>
          </a:xfrm>
        </p:spPr>
        <p:txBody>
          <a:bodyPr>
            <a:noAutofit/>
          </a:bodyPr>
          <a:lstStyle/>
          <a:p>
            <a:pPr algn="just"/>
            <a:r>
              <a:rPr lang="pl-PL" sz="2000" b="0" dirty="0" smtClean="0"/>
              <a:t>Doradca </a:t>
            </a:r>
            <a:r>
              <a:rPr lang="pl-PL" sz="2000" b="0" dirty="0"/>
              <a:t>powinien być zorientowany, w jakim kierunku rozwinie się europejski rynek pracy, </a:t>
            </a:r>
            <a:r>
              <a:rPr lang="pl-PL" sz="2000" b="0" dirty="0" smtClean="0"/>
              <a:t/>
            </a:r>
            <a:br>
              <a:rPr lang="pl-PL" sz="2000" b="0" dirty="0" smtClean="0"/>
            </a:br>
            <a:r>
              <a:rPr lang="pl-PL" sz="2000" b="0" dirty="0" smtClean="0"/>
              <a:t>wg </a:t>
            </a:r>
            <a:r>
              <a:rPr lang="pl-PL" sz="2000" b="0" dirty="0"/>
              <a:t>Bańka, 2006; </a:t>
            </a:r>
            <a:r>
              <a:rPr lang="pl-PL" sz="2000" b="0" dirty="0" err="1"/>
              <a:t>Noworol</a:t>
            </a:r>
            <a:r>
              <a:rPr lang="pl-PL" sz="2000" b="0" dirty="0"/>
              <a:t>, 2006; </a:t>
            </a:r>
            <a:r>
              <a:rPr lang="pl-PL" sz="2000" b="0" dirty="0" smtClean="0"/>
              <a:t>Paszkowska-Rogacz</a:t>
            </a:r>
            <a:r>
              <a:rPr lang="pl-PL" sz="2000" b="0" dirty="0"/>
              <a:t>, 2006; Tadeusiewicz, 1997, </a:t>
            </a:r>
            <a:r>
              <a:rPr lang="pl-PL" sz="2000" b="0" dirty="0" smtClean="0"/>
              <a:t>2006 - </a:t>
            </a:r>
            <a:r>
              <a:rPr lang="pl-PL" sz="2000" dirty="0" smtClean="0"/>
              <a:t>doradztwo </a:t>
            </a:r>
            <a:r>
              <a:rPr lang="pl-PL" sz="2000" dirty="0"/>
              <a:t>zawodowe coraz bardziej przyjmuje europejski, transnacjonalny, charakter, który podkreślało wielu pedagogów pracy </a:t>
            </a:r>
            <a:r>
              <a:rPr lang="pl-PL" sz="2000" b="0" dirty="0"/>
              <a:t/>
            </a:r>
            <a:br>
              <a:rPr lang="pl-PL" sz="2000" b="0" dirty="0"/>
            </a:br>
            <a:r>
              <a:rPr lang="pl-PL" sz="2000" b="0" dirty="0" smtClean="0"/>
              <a:t/>
            </a:r>
            <a:br>
              <a:rPr lang="pl-PL" sz="2000" b="0" dirty="0" smtClean="0"/>
            </a:br>
            <a:endParaRPr lang="pl-PL" sz="5400" b="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72" y="982683"/>
            <a:ext cx="5739528" cy="295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591403" y="4337787"/>
            <a:ext cx="6096000" cy="369332"/>
          </a:xfrm>
          <a:prstGeom prst="rect">
            <a:avLst/>
          </a:prstGeom>
        </p:spPr>
        <p:txBody>
          <a:bodyPr>
            <a:spAutoFit/>
          </a:bodyPr>
          <a:lstStyle/>
          <a:p>
            <a:r>
              <a:rPr lang="pl-PL" dirty="0"/>
              <a:t>https://</a:t>
            </a:r>
            <a:r>
              <a:rPr lang="pl-PL" dirty="0" smtClean="0"/>
              <a:t>pixabay.com</a:t>
            </a:r>
            <a:endParaRPr lang="pl-PL" dirty="0"/>
          </a:p>
        </p:txBody>
      </p:sp>
      <p:sp>
        <p:nvSpPr>
          <p:cNvPr id="4" name="Prostokąt 3"/>
          <p:cNvSpPr/>
          <p:nvPr/>
        </p:nvSpPr>
        <p:spPr>
          <a:xfrm>
            <a:off x="3226236" y="4677622"/>
            <a:ext cx="8729203" cy="2431435"/>
          </a:xfrm>
          <a:prstGeom prst="rect">
            <a:avLst/>
          </a:prstGeom>
        </p:spPr>
        <p:txBody>
          <a:bodyPr wrap="square">
            <a:spAutoFit/>
          </a:bodyPr>
          <a:lstStyle/>
          <a:p>
            <a:r>
              <a:rPr lang="pl-PL" sz="2000" spc="100" dirty="0">
                <a:solidFill>
                  <a:srgbClr val="6C3088"/>
                </a:solidFill>
                <a:latin typeface="Arial" panose="020B0604020202020204" pitchFamily="34" charset="0"/>
                <a:cs typeface="Arial" panose="020B0604020202020204" pitchFamily="34" charset="0"/>
              </a:rPr>
              <a:t>Paszkowska-Rogacz, 2006 podkreśla, międzynarodowy wymiar </a:t>
            </a:r>
            <a:r>
              <a:rPr lang="pl-PL" sz="2000" spc="100" dirty="0" smtClean="0">
                <a:solidFill>
                  <a:srgbClr val="6C3088"/>
                </a:solidFill>
                <a:latin typeface="Arial" panose="020B0604020202020204" pitchFamily="34" charset="0"/>
                <a:cs typeface="Arial" panose="020B0604020202020204" pitchFamily="34" charset="0"/>
              </a:rPr>
              <a:t>            w </a:t>
            </a:r>
            <a:r>
              <a:rPr lang="pl-PL" sz="2000" spc="100" dirty="0">
                <a:solidFill>
                  <a:srgbClr val="6C3088"/>
                </a:solidFill>
                <a:latin typeface="Arial" panose="020B0604020202020204" pitchFamily="34" charset="0"/>
                <a:cs typeface="Arial" panose="020B0604020202020204" pitchFamily="34" charset="0"/>
              </a:rPr>
              <a:t>kształceniu kompetencji. „</a:t>
            </a:r>
            <a:r>
              <a:rPr lang="pl-PL" sz="2000" b="1" spc="100" dirty="0">
                <a:solidFill>
                  <a:srgbClr val="6C3088"/>
                </a:solidFill>
                <a:latin typeface="Arial" panose="020B0604020202020204" pitchFamily="34" charset="0"/>
                <a:cs typeface="Arial" panose="020B0604020202020204" pitchFamily="34" charset="0"/>
              </a:rPr>
              <a:t>Nie ulega wątpliwości, że opanowanie tzw. «kompetencji międzykulturowych» weszło do kanonu umiejętności doradczych</a:t>
            </a:r>
            <a:r>
              <a:rPr lang="pl-PL" sz="2000" spc="100" dirty="0">
                <a:solidFill>
                  <a:srgbClr val="6C3088"/>
                </a:solidFill>
                <a:latin typeface="Arial" panose="020B0604020202020204" pitchFamily="34" charset="0"/>
                <a:cs typeface="Arial" panose="020B0604020202020204" pitchFamily="34" charset="0"/>
              </a:rPr>
              <a:t>”.</a:t>
            </a:r>
            <a:r>
              <a:rPr lang="pl-PL" sz="5400" spc="100" dirty="0">
                <a:solidFill>
                  <a:srgbClr val="6C3088"/>
                </a:solidFill>
                <a:latin typeface="Arial" panose="020B0604020202020204" pitchFamily="34" charset="0"/>
                <a:cs typeface="Arial" panose="020B0604020202020204" pitchFamily="34" charset="0"/>
              </a:rPr>
              <a:t/>
            </a:r>
            <a:br>
              <a:rPr lang="pl-PL" sz="5400" spc="100" dirty="0">
                <a:solidFill>
                  <a:srgbClr val="6C3088"/>
                </a:solidFill>
                <a:latin typeface="Arial" panose="020B0604020202020204" pitchFamily="34" charset="0"/>
                <a:cs typeface="Arial" panose="020B0604020202020204" pitchFamily="34" charset="0"/>
              </a:rPr>
            </a:br>
            <a:r>
              <a:rPr lang="pl-PL" sz="5400" spc="100" dirty="0">
                <a:solidFill>
                  <a:srgbClr val="6C3088"/>
                </a:solidFill>
                <a:latin typeface="Arial" panose="020B0604020202020204" pitchFamily="34" charset="0"/>
                <a:cs typeface="Arial" panose="020B0604020202020204" pitchFamily="34" charset="0"/>
              </a:rPr>
              <a:t/>
            </a:r>
            <a:br>
              <a:rPr lang="pl-PL" sz="5400" spc="100" dirty="0">
                <a:solidFill>
                  <a:srgbClr val="6C3088"/>
                </a:solidFill>
                <a:latin typeface="Arial" panose="020B0604020202020204" pitchFamily="34" charset="0"/>
                <a:cs typeface="Arial" panose="020B0604020202020204" pitchFamily="34" charset="0"/>
              </a:rPr>
            </a:br>
            <a:endParaRPr lang="pl-PL" dirty="0"/>
          </a:p>
        </p:txBody>
      </p:sp>
    </p:spTree>
    <p:extLst>
      <p:ext uri="{BB962C8B-B14F-4D97-AF65-F5344CB8AC3E}">
        <p14:creationId xmlns:p14="http://schemas.microsoft.com/office/powerpoint/2010/main" val="3744730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56608" y="2641600"/>
            <a:ext cx="8968592" cy="3657600"/>
          </a:xfrm>
        </p:spPr>
        <p:txBody>
          <a:bodyPr>
            <a:normAutofit/>
          </a:bodyPr>
          <a:lstStyle/>
          <a:p>
            <a:r>
              <a:rPr lang="pl-PL" sz="4000" dirty="0"/>
              <a:t>Dziękuję za uwagę!</a:t>
            </a:r>
          </a:p>
          <a:p>
            <a:endParaRPr lang="pl-PL" sz="4000" dirty="0"/>
          </a:p>
          <a:p>
            <a:r>
              <a:rPr lang="pl-PL" sz="1900" dirty="0" smtClean="0"/>
              <a:t>joanna.kalejta@o2.pl</a:t>
            </a:r>
            <a:endParaRPr lang="pl-PL" sz="1900" dirty="0"/>
          </a:p>
          <a:p>
            <a:endParaRPr lang="pl-PL" sz="1900" dirty="0"/>
          </a:p>
        </p:txBody>
      </p:sp>
    </p:spTree>
    <p:extLst>
      <p:ext uri="{BB962C8B-B14F-4D97-AF65-F5344CB8AC3E}">
        <p14:creationId xmlns:p14="http://schemas.microsoft.com/office/powerpoint/2010/main" val="416427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dirty="0" smtClean="0"/>
              <a:t>Kompetencja wielokulturowa </a:t>
            </a:r>
            <a:r>
              <a:rPr lang="pl-PL" b="0" dirty="0" smtClean="0"/>
              <a:t>to zdolność do stworzenia warunków, które będą możliwe do zaakceptowania przez wszystkich uczestników w określonym środowisku międzykulturowym w celu swobodnej i skutecznej wymiany myśli     (M. </a:t>
            </a:r>
            <a:r>
              <a:rPr lang="pl-PL" b="0" dirty="0" err="1" smtClean="0"/>
              <a:t>Schonhuth</a:t>
            </a:r>
            <a:r>
              <a:rPr lang="pl-PL" b="0" dirty="0" smtClean="0"/>
              <a:t>)</a:t>
            </a:r>
            <a:br>
              <a:rPr lang="pl-PL" b="0" dirty="0" smtClean="0"/>
            </a:br>
            <a:r>
              <a:rPr lang="pl-PL" b="0" dirty="0" smtClean="0"/>
              <a:t/>
            </a:r>
            <a:br>
              <a:rPr lang="pl-PL" b="0" dirty="0" smtClean="0"/>
            </a:br>
            <a:r>
              <a:rPr lang="pl-PL" sz="1800" u="sng" dirty="0" smtClean="0"/>
              <a:t>https://lib.iitta.gov.ua/id/eprint/7656/1/iwaniuk.pdf</a:t>
            </a:r>
            <a:r>
              <a:rPr lang="pl-PL" sz="1800" dirty="0" smtClean="0"/>
              <a:t>, data dostępu: 28.08.2024r.</a:t>
            </a:r>
            <a:endParaRPr lang="pl-PL" sz="28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dirty="0"/>
              <a:t>Kompetencje wielokulturowe to biegłość w rozumieniu i komunikowaniu się </a:t>
            </a:r>
            <a:r>
              <a:rPr lang="pl-PL" dirty="0" smtClean="0"/>
              <a:t>            z </a:t>
            </a:r>
            <a:r>
              <a:rPr lang="pl-PL" dirty="0"/>
              <a:t>osobami pochodzącymi z innych kultur.</a:t>
            </a:r>
            <a:br>
              <a:rPr lang="pl-PL" dirty="0"/>
            </a:br>
            <a:endParaRPr lang="pl-PL"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sz="3200" dirty="0"/>
              <a:t>Na kompetencje wielokulturowe składają </a:t>
            </a:r>
            <a:r>
              <a:rPr lang="pl-PL" sz="3200" dirty="0" smtClean="0"/>
              <a:t>się: </a:t>
            </a:r>
            <a:br>
              <a:rPr lang="pl-PL" sz="3200" dirty="0" smtClean="0"/>
            </a:br>
            <a:r>
              <a:rPr lang="pl-PL" sz="3200" dirty="0" smtClean="0"/>
              <a:t>- postawy</a:t>
            </a:r>
            <a:r>
              <a:rPr lang="pl-PL" sz="3200" dirty="0"/>
              <a:t>, </a:t>
            </a:r>
            <a:r>
              <a:rPr lang="pl-PL" sz="3200" dirty="0" smtClean="0"/>
              <a:t/>
            </a:r>
            <a:br>
              <a:rPr lang="pl-PL" sz="3200" dirty="0" smtClean="0"/>
            </a:br>
            <a:r>
              <a:rPr lang="pl-PL" sz="3200" dirty="0" smtClean="0"/>
              <a:t>- wiedza </a:t>
            </a:r>
            <a:br>
              <a:rPr lang="pl-PL" sz="3200" dirty="0" smtClean="0"/>
            </a:br>
            <a:r>
              <a:rPr lang="pl-PL" sz="3200" dirty="0" smtClean="0"/>
              <a:t>- umiejętności</a:t>
            </a:r>
            <a:r>
              <a:rPr lang="pl-PL" sz="3200" dirty="0"/>
              <a:t>. </a:t>
            </a:r>
            <a:br>
              <a:rPr lang="pl-PL" sz="3200" dirty="0"/>
            </a:br>
            <a:r>
              <a:rPr lang="pl-PL" sz="3200" dirty="0"/>
              <a:t/>
            </a:r>
            <a:br>
              <a:rPr lang="pl-PL" sz="3200" dirty="0"/>
            </a:br>
            <a:r>
              <a:rPr lang="pl-PL" sz="1800" u="sng" dirty="0"/>
              <a:t>https://biblioteki.org/app/uploads/2023/01/MIC_material_edukacyjny_multicultural_1_kompetencje_wielokulturowe.pdf</a:t>
            </a:r>
            <a:r>
              <a:rPr lang="pl-PL" sz="1800" dirty="0"/>
              <a:t>, data dostępu: 28.08.2024r.</a:t>
            </a:r>
            <a:br>
              <a:rPr lang="pl-PL" sz="1800" dirty="0"/>
            </a:br>
            <a:endParaRPr lang="pl-PL" sz="40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9617" y="814046"/>
            <a:ext cx="11546199" cy="5205753"/>
          </a:xfrm>
        </p:spPr>
        <p:txBody>
          <a:bodyPr>
            <a:normAutofit/>
          </a:bodyPr>
          <a:lstStyle/>
          <a:p>
            <a:r>
              <a:rPr lang="pl-PL" sz="2700" dirty="0"/>
              <a:t>M. </a:t>
            </a:r>
            <a:r>
              <a:rPr lang="pl-PL" sz="2700" dirty="0" err="1"/>
              <a:t>Rakotomena</a:t>
            </a:r>
            <a:r>
              <a:rPr lang="pl-PL" sz="2700" dirty="0"/>
              <a:t> określa kompetencję wielokulturową jako zbiór cech, koniecznych do zaistnienia współdziałania w grupie ludzi pochodzących z rożnych kultur.</a:t>
            </a:r>
            <a:br>
              <a:rPr lang="pl-PL" sz="2700" dirty="0"/>
            </a:br>
            <a:r>
              <a:rPr lang="pl-PL" sz="2700" u="sng" dirty="0"/>
              <a:t>Cechy te oparte są na czterech filarach:</a:t>
            </a:r>
            <a:br>
              <a:rPr lang="pl-PL" sz="2700" u="sng" dirty="0"/>
            </a:br>
            <a:r>
              <a:rPr lang="pl-PL" sz="2700" i="1" dirty="0">
                <a:solidFill>
                  <a:srgbClr val="00B050"/>
                </a:solidFill>
              </a:rPr>
              <a:t>wiedzy:</a:t>
            </a:r>
            <a:r>
              <a:rPr lang="pl-PL" sz="2700" i="1" dirty="0"/>
              <a:t> </a:t>
            </a:r>
            <a:r>
              <a:rPr lang="pl-PL" sz="2700" dirty="0"/>
              <a:t>o kulturze w ogóle, kulturze własnej i kulturach obcych;</a:t>
            </a:r>
            <a:br>
              <a:rPr lang="pl-PL" sz="2700" dirty="0"/>
            </a:br>
            <a:r>
              <a:rPr lang="pl-PL" sz="2700" i="1" dirty="0">
                <a:solidFill>
                  <a:srgbClr val="00B0F0"/>
                </a:solidFill>
              </a:rPr>
              <a:t>umiejętnościach:</a:t>
            </a:r>
            <a:r>
              <a:rPr lang="pl-PL" sz="2700" dirty="0">
                <a:solidFill>
                  <a:srgbClr val="00B0F0"/>
                </a:solidFill>
              </a:rPr>
              <a:t> </a:t>
            </a:r>
            <a:r>
              <a:rPr lang="pl-PL" sz="2700" dirty="0"/>
              <a:t>sposoby zachowania, adaptacja, zarządzanie konfliktami, prowadzenie negocjacji;</a:t>
            </a:r>
            <a:br>
              <a:rPr lang="pl-PL" sz="2700" dirty="0"/>
            </a:br>
            <a:r>
              <a:rPr lang="pl-PL" sz="2700" i="1" dirty="0">
                <a:solidFill>
                  <a:srgbClr val="FF0000"/>
                </a:solidFill>
              </a:rPr>
              <a:t>kompetencjach: </a:t>
            </a:r>
            <a:r>
              <a:rPr lang="pl-PL" sz="2700" dirty="0"/>
              <a:t>elastyczność, otwarty umysł, empatia, współzależność, optymizm, cierpliwość;</a:t>
            </a:r>
            <a:br>
              <a:rPr lang="pl-PL" sz="2700" dirty="0"/>
            </a:br>
            <a:r>
              <a:rPr lang="pl-PL" sz="2700" i="1" dirty="0">
                <a:solidFill>
                  <a:srgbClr val="FFC000"/>
                </a:solidFill>
              </a:rPr>
              <a:t>zasobach psychicznych i emocjonalnych</a:t>
            </a:r>
            <a:r>
              <a:rPr lang="pl-PL" sz="2700" dirty="0">
                <a:solidFill>
                  <a:srgbClr val="FFC000"/>
                </a:solidFill>
              </a:rPr>
              <a:t>: </a:t>
            </a:r>
            <a:r>
              <a:rPr lang="pl-PL" sz="2700" dirty="0"/>
              <a:t>motywacja, </a:t>
            </a:r>
            <a:r>
              <a:rPr lang="pl-PL" sz="2700" dirty="0" smtClean="0"/>
              <a:t>chęć podejmowania </a:t>
            </a:r>
            <a:r>
              <a:rPr lang="pl-PL" sz="2700" dirty="0"/>
              <a:t>ryzyka, umiejętność zarządzania stresem</a:t>
            </a:r>
            <a:r>
              <a:rPr lang="pl-PL" sz="2700" dirty="0" smtClean="0"/>
              <a:t>.</a:t>
            </a:r>
            <a:br>
              <a:rPr lang="pl-PL" sz="2700" dirty="0" smtClean="0"/>
            </a:br>
            <a:r>
              <a:rPr lang="pl-PL" sz="2700" dirty="0"/>
              <a:t/>
            </a:r>
            <a:br>
              <a:rPr lang="pl-PL" sz="2700" dirty="0"/>
            </a:br>
            <a:r>
              <a:rPr lang="pl-PL" sz="1800" u="sng" dirty="0"/>
              <a:t>https://tilford.k-state.edu/resources/multicultural-competency-development.html</a:t>
            </a:r>
            <a:endParaRPr lang="pl-PL" sz="2000" dirty="0"/>
          </a:p>
        </p:txBody>
      </p:sp>
      <p:pic>
        <p:nvPicPr>
          <p:cNvPr id="5" name="Obraz 4">
            <a:extLst>
              <a:ext uri="{FF2B5EF4-FFF2-40B4-BE49-F238E27FC236}">
                <a16:creationId xmlns:a16="http://schemas.microsoft.com/office/drawing/2014/main" xmlns="" id="{D8F24998-3AA6-6843-9EA6-759C78D9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33" y="399412"/>
            <a:ext cx="3062176" cy="583271"/>
          </a:xfrm>
          <a:prstGeom prst="rect">
            <a:avLst/>
          </a:prstGeom>
        </p:spPr>
      </p:pic>
      <p:sp>
        <p:nvSpPr>
          <p:cNvPr id="6" name="Prostokąt 5"/>
          <p:cNvSpPr/>
          <p:nvPr/>
        </p:nvSpPr>
        <p:spPr>
          <a:xfrm>
            <a:off x="3048000" y="2274838"/>
            <a:ext cx="6096000" cy="646331"/>
          </a:xfrm>
          <a:prstGeom prst="rect">
            <a:avLst/>
          </a:prstGeom>
        </p:spPr>
        <p:txBody>
          <a:bodyPr>
            <a:spAutoFit/>
          </a:bodyPr>
          <a:lstStyle/>
          <a:p>
            <a:r>
              <a:rPr lang="pl-PL" dirty="0" smtClean="0"/>
              <a:t/>
            </a:r>
            <a:br>
              <a:rPr lang="pl-PL" dirty="0" smtClean="0"/>
            </a:br>
            <a:endParaRPr lang="pl-PL" dirty="0"/>
          </a:p>
        </p:txBody>
      </p:sp>
    </p:spTree>
    <p:extLst>
      <p:ext uri="{BB962C8B-B14F-4D97-AF65-F5344CB8AC3E}">
        <p14:creationId xmlns:p14="http://schemas.microsoft.com/office/powerpoint/2010/main" val="3744730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7140" y="932709"/>
            <a:ext cx="4860143" cy="1205058"/>
          </a:xfrm>
        </p:spPr>
        <p:txBody>
          <a:bodyPr/>
          <a:lstStyle/>
          <a:p>
            <a:r>
              <a:rPr lang="pl-PL" dirty="0"/>
              <a:t>Przykład:</a:t>
            </a:r>
          </a:p>
        </p:txBody>
      </p:sp>
      <p:sp>
        <p:nvSpPr>
          <p:cNvPr id="3" name="Symbol zastępczy obrazu 2"/>
          <p:cNvSpPr>
            <a:spLocks noGrp="1"/>
          </p:cNvSpPr>
          <p:nvPr>
            <p:ph type="pic" sz="quarter" idx="11"/>
          </p:nvPr>
        </p:nvSpPr>
        <p:spPr/>
      </p:sp>
      <p:sp>
        <p:nvSpPr>
          <p:cNvPr id="4" name="Podtytuł 3"/>
          <p:cNvSpPr>
            <a:spLocks noGrp="1"/>
          </p:cNvSpPr>
          <p:nvPr>
            <p:ph type="subTitle" idx="4294967295"/>
          </p:nvPr>
        </p:nvSpPr>
        <p:spPr>
          <a:xfrm>
            <a:off x="332972" y="3657600"/>
            <a:ext cx="5023980" cy="2489535"/>
          </a:xfrm>
        </p:spPr>
        <p:txBody>
          <a:bodyPr>
            <a:normAutofit lnSpcReduction="10000"/>
          </a:bodyPr>
          <a:lstStyle/>
          <a:p>
            <a:pPr algn="just"/>
            <a:r>
              <a:rPr lang="pl-PL" dirty="0" smtClean="0">
                <a:ea typeface="Calibri"/>
              </a:rPr>
              <a:t>Badana grupa: 20 </a:t>
            </a:r>
            <a:r>
              <a:rPr lang="pl-PL" dirty="0">
                <a:ea typeface="Calibri"/>
              </a:rPr>
              <a:t>osób w wieku od  19  do  23  </a:t>
            </a:r>
            <a:r>
              <a:rPr lang="pl-PL" dirty="0" smtClean="0">
                <a:ea typeface="Calibri"/>
              </a:rPr>
              <a:t>lata</a:t>
            </a:r>
          </a:p>
          <a:p>
            <a:pPr algn="just"/>
            <a:r>
              <a:rPr lang="pl-PL" dirty="0"/>
              <a:t>90‑minutowy,  pogłębiony,  częściowo  ustrukturyzowany  wywiad jakościowy na temat kompetencji wielokulturowych ich </a:t>
            </a:r>
            <a:r>
              <a:rPr lang="pl-PL" dirty="0" smtClean="0"/>
              <a:t>doradców</a:t>
            </a:r>
          </a:p>
          <a:p>
            <a:pPr algn="just"/>
            <a:r>
              <a:rPr lang="pl-PL" dirty="0"/>
              <a:t>Próba  była  zróżnicowana  kulturowo, 40%  zidentyfikowano  jako Chińczyków, 25% jako Koreańczyków, 10% jako Tajwańczyków, a 25% jako innych (tj. pochodzących z Filipin, Indii, Libanu i Rosji). </a:t>
            </a:r>
          </a:p>
          <a:p>
            <a:endParaRPr lang="pl-PL" dirty="0"/>
          </a:p>
        </p:txBody>
      </p:sp>
      <p:sp>
        <p:nvSpPr>
          <p:cNvPr id="5" name="Symbol zastępczy tekstu 4"/>
          <p:cNvSpPr>
            <a:spLocks noGrp="1"/>
          </p:cNvSpPr>
          <p:nvPr>
            <p:ph type="body" sz="quarter" idx="10"/>
          </p:nvPr>
        </p:nvSpPr>
        <p:spPr>
          <a:xfrm>
            <a:off x="365055" y="2013314"/>
            <a:ext cx="4896755" cy="1660328"/>
          </a:xfrm>
        </p:spPr>
        <p:txBody>
          <a:bodyPr>
            <a:normAutofit fontScale="70000" lnSpcReduction="20000"/>
          </a:bodyPr>
          <a:lstStyle/>
          <a:p>
            <a:r>
              <a:rPr lang="pl-PL" sz="4000" dirty="0" smtClean="0">
                <a:ea typeface="Times New Roman"/>
              </a:rPr>
              <a:t>Badanie </a:t>
            </a:r>
            <a:r>
              <a:rPr lang="pl-PL" sz="4000" dirty="0">
                <a:ea typeface="Times New Roman"/>
              </a:rPr>
              <a:t>kompetencji wielokulturowego doradcy pracującego </a:t>
            </a:r>
            <a:r>
              <a:rPr lang="pl-PL" sz="4000" dirty="0" smtClean="0">
                <a:ea typeface="Times New Roman"/>
              </a:rPr>
              <a:t>         z </a:t>
            </a:r>
            <a:r>
              <a:rPr lang="pl-PL" sz="4000" dirty="0">
                <a:ea typeface="Times New Roman"/>
              </a:rPr>
              <a:t>młodzieżą </a:t>
            </a:r>
            <a:r>
              <a:rPr lang="pl-PL" sz="4000" dirty="0" smtClean="0">
                <a:ea typeface="Times New Roman"/>
              </a:rPr>
              <a:t>– doświadczenia </a:t>
            </a:r>
            <a:r>
              <a:rPr lang="pl-PL" sz="4000" dirty="0">
                <a:ea typeface="Times New Roman"/>
              </a:rPr>
              <a:t>z </a:t>
            </a:r>
            <a:r>
              <a:rPr lang="pl-PL" sz="4000" dirty="0" smtClean="0">
                <a:ea typeface="Times New Roman"/>
              </a:rPr>
              <a:t>Kanady</a:t>
            </a:r>
            <a:endParaRPr lang="pl-PL" sz="4000" dirty="0">
              <a:ea typeface="Calibri"/>
            </a:endParaRPr>
          </a:p>
        </p:txBody>
      </p:sp>
      <p:sp>
        <p:nvSpPr>
          <p:cNvPr id="6" name="Prostokąt 5"/>
          <p:cNvSpPr/>
          <p:nvPr/>
        </p:nvSpPr>
        <p:spPr>
          <a:xfrm>
            <a:off x="5104263" y="6350168"/>
            <a:ext cx="6766896" cy="369332"/>
          </a:xfrm>
          <a:prstGeom prst="rect">
            <a:avLst/>
          </a:prstGeom>
        </p:spPr>
        <p:txBody>
          <a:bodyPr wrap="square">
            <a:spAutoFit/>
          </a:bodyPr>
          <a:lstStyle/>
          <a:p>
            <a:r>
              <a:rPr lang="pl-PL" dirty="0"/>
              <a:t>https://studiaporadoznawcze.pl/ojs/index.php/sp/article/view/52/89</a:t>
            </a:r>
          </a:p>
        </p:txBody>
      </p:sp>
      <p:sp>
        <p:nvSpPr>
          <p:cNvPr id="7" name="Prostokąt 6"/>
          <p:cNvSpPr/>
          <p:nvPr/>
        </p:nvSpPr>
        <p:spPr>
          <a:xfrm>
            <a:off x="5775159" y="163859"/>
            <a:ext cx="6096000" cy="6186309"/>
          </a:xfrm>
          <a:prstGeom prst="rect">
            <a:avLst/>
          </a:prstGeom>
        </p:spPr>
        <p:txBody>
          <a:bodyPr>
            <a:spAutoFit/>
          </a:bodyPr>
          <a:lstStyle/>
          <a:p>
            <a:r>
              <a:rPr lang="pl-PL" sz="2200" b="1" dirty="0">
                <a:latin typeface="Arial" panose="020B0604020202020204" pitchFamily="34" charset="0"/>
                <a:cs typeface="Arial" panose="020B0604020202020204" pitchFamily="34" charset="0"/>
              </a:rPr>
              <a:t>Wyzwania młodzieży i wiążącymi się </a:t>
            </a:r>
            <a:r>
              <a:rPr lang="pl-PL" sz="2200" b="1" dirty="0" smtClean="0">
                <a:latin typeface="Arial" panose="020B0604020202020204" pitchFamily="34" charset="0"/>
                <a:cs typeface="Arial" panose="020B0604020202020204" pitchFamily="34" charset="0"/>
              </a:rPr>
              <a:t>                   z </a:t>
            </a:r>
            <a:r>
              <a:rPr lang="pl-PL" sz="2200" b="1" dirty="0">
                <a:latin typeface="Arial" panose="020B0604020202020204" pitchFamily="34" charset="0"/>
                <a:cs typeface="Arial" panose="020B0604020202020204" pitchFamily="34" charset="0"/>
              </a:rPr>
              <a:t>migracją:</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szok kulturowy, </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uprzedzenia</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dyskryminacja  </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kwestie dostosowawcze  </a:t>
            </a:r>
          </a:p>
          <a:p>
            <a:r>
              <a:rPr lang="pl-PL" sz="2200" b="1" dirty="0">
                <a:latin typeface="Arial" panose="020B0604020202020204" pitchFamily="34" charset="0"/>
                <a:cs typeface="Arial" panose="020B0604020202020204" pitchFamily="34" charset="0"/>
              </a:rPr>
              <a:t>Inne trudności:  </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trudności rozwojowe młodych ludzi, w tym związane z konstruowaniem tożsamości </a:t>
            </a:r>
            <a:r>
              <a:rPr lang="pl-PL" sz="2200" dirty="0" smtClean="0">
                <a:latin typeface="Arial" panose="020B0604020202020204" pitchFamily="34" charset="0"/>
                <a:cs typeface="Arial" panose="020B0604020202020204" pitchFamily="34" charset="0"/>
              </a:rPr>
              <a:t>                 i </a:t>
            </a:r>
            <a:r>
              <a:rPr lang="pl-PL" sz="2200" dirty="0">
                <a:latin typeface="Arial" panose="020B0604020202020204" pitchFamily="34" charset="0"/>
                <a:cs typeface="Arial" panose="020B0604020202020204" pitchFamily="34" charset="0"/>
              </a:rPr>
              <a:t>rozwojem autonomii</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brak biegłości językowej</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nie zawsze dobre dostosowanie społeczne </a:t>
            </a:r>
          </a:p>
          <a:p>
            <a:pPr marL="342900" lvl="0" indent="-342900">
              <a:buFont typeface="Arial" panose="020B0604020202020204" pitchFamily="34" charset="0"/>
              <a:buChar char="•"/>
            </a:pPr>
            <a:r>
              <a:rPr lang="pl-PL" sz="2200" dirty="0">
                <a:latin typeface="Arial" panose="020B0604020202020204" pitchFamily="34" charset="0"/>
                <a:cs typeface="Arial" panose="020B0604020202020204" pitchFamily="34" charset="0"/>
              </a:rPr>
              <a:t>radzenie  sobie  z  emocjami  wywołanymi  migracją. </a:t>
            </a:r>
          </a:p>
          <a:p>
            <a:pPr marL="342900" lvl="0" indent="-342900">
              <a:buFont typeface="Arial" panose="020B0604020202020204" pitchFamily="34" charset="0"/>
              <a:buChar char="•"/>
            </a:pPr>
            <a:r>
              <a:rPr lang="pl-PL" sz="2200" dirty="0" smtClean="0">
                <a:latin typeface="Arial" panose="020B0604020202020204" pitchFamily="34" charset="0"/>
                <a:cs typeface="Arial" panose="020B0604020202020204" pitchFamily="34" charset="0"/>
              </a:rPr>
              <a:t>„</a:t>
            </a:r>
            <a:r>
              <a:rPr lang="pl-PL" sz="2200" dirty="0">
                <a:latin typeface="Arial" panose="020B0604020202020204" pitchFamily="34" charset="0"/>
                <a:cs typeface="Arial" panose="020B0604020202020204" pitchFamily="34" charset="0"/>
              </a:rPr>
              <a:t>kulturowa żałoba”  (związana  z  utratą  własnego  kraju,  wartości  kulturowych,  struktur  społecznych  i  poczucia  tożsamości)  </a:t>
            </a:r>
          </a:p>
        </p:txBody>
      </p:sp>
    </p:spTree>
    <p:extLst>
      <p:ext uri="{BB962C8B-B14F-4D97-AF65-F5344CB8AC3E}">
        <p14:creationId xmlns:p14="http://schemas.microsoft.com/office/powerpoint/2010/main" val="74067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48781</TotalTime>
  <Words>2492</Words>
  <Application>Microsoft Office PowerPoint</Application>
  <PresentationFormat>Niestandardowy</PresentationFormat>
  <Paragraphs>338</Paragraphs>
  <Slides>46</Slides>
  <Notes>28</Notes>
  <HiddenSlides>0</HiddenSlides>
  <MMClips>0</MMClips>
  <ScaleCrop>false</ScaleCrop>
  <HeadingPairs>
    <vt:vector size="4" baseType="variant">
      <vt:variant>
        <vt:lpstr>Motyw</vt:lpstr>
      </vt:variant>
      <vt:variant>
        <vt:i4>1</vt:i4>
      </vt:variant>
      <vt:variant>
        <vt:lpstr>Tytuły slajdów</vt:lpstr>
      </vt:variant>
      <vt:variant>
        <vt:i4>46</vt:i4>
      </vt:variant>
    </vt:vector>
  </HeadingPairs>
  <TitlesOfParts>
    <vt:vector size="47" baseType="lpstr">
      <vt:lpstr>Storyboard Layouts</vt:lpstr>
      <vt:lpstr>Prezentacja programu PowerPoint</vt:lpstr>
      <vt:lpstr>Program webinarium: - definicje kompetencji wielokulturowej - cechy i umiejętności współczesnego doradcy zawodowego - narzędzia pomiaru kompetencji kulturowych dla doradców zawodowych - Międzynarodowe Ramy Kompetencji IAEVG, - przykład kanadyjskiego badania kompetencji wielokulturowego doradcy pracującego z młodzieżą  </vt:lpstr>
      <vt:lpstr>Kompetencje to umiejętności wyższego rzędu, które osiąga się poprzez ćwiczenie, doświadczanie                    i dokonywane refleksje. Człowiek świadomie określa             i realizuje cele, potrafi antycypować skutki swojej działalności oraz ponosić konsekwencje wynikające              z podjęcia lub niepodjęcia określonej aktywności.  https://leksykon.granice.uni.wroc.pl/Artykuly/Kompetencje-miedzykulturowe#</vt:lpstr>
      <vt:lpstr>Wielokulturowość pojęcie wywodzące się od ang. terminu multiculturalism, obejmujące 3 znaczenia:  1) wielość kultur;  2) polityka rządowa zmierzająca do niwelacji napięć społecznych związanych z faktem wielokulturowości danej populacji; 3) nazwa doktryny, ruchu, nawet filozofii - oznacza działania środowisk mniejszościowych skierowane na emancypację                i pełniejszy udział różnych środowisk w życiu społecznym, politycznym i kulturalnym kraju.  https://encyklopedia.pwn.pl/haslo/;3995791</vt:lpstr>
      <vt:lpstr>Kompetencja wielokulturowa to zdolność do stworzenia warunków, które będą możliwe do zaakceptowania przez wszystkich uczestników w określonym środowisku międzykulturowym w celu swobodnej i skutecznej wymiany myśli     (M. Schonhuth)  https://lib.iitta.gov.ua/id/eprint/7656/1/iwaniuk.pdf, data dostępu: 28.08.2024r.</vt:lpstr>
      <vt:lpstr>Kompetencje wielokulturowe to biegłość w rozumieniu i komunikowaniu się             z osobami pochodzącymi z innych kultur. </vt:lpstr>
      <vt:lpstr>Na kompetencje wielokulturowe składają się:  - postawy,  - wiedza  - umiejętności.   https://biblioteki.org/app/uploads/2023/01/MIC_material_edukacyjny_multicultural_1_kompetencje_wielokulturowe.pdf, data dostępu: 28.08.2024r. </vt:lpstr>
      <vt:lpstr>M. Rakotomena określa kompetencję wielokulturową jako zbiór cech, koniecznych do zaistnienia współdziałania w grupie ludzi pochodzących z rożnych kultur. Cechy te oparte są na czterech filarach: wiedzy: o kulturze w ogóle, kulturze własnej i kulturach obcych; umiejętnościach: sposoby zachowania, adaptacja, zarządzanie konfliktami, prowadzenie negocjacji; kompetencjach: elastyczność, otwarty umysł, empatia, współzależność, optymizm, cierpliwość; zasobach psychicznych i emocjonalnych: motywacja, chęć podejmowania ryzyka, umiejętność zarządzania stresem.  https://tilford.k-state.edu/resources/multicultural-competency-development.html</vt:lpstr>
      <vt:lpstr>Przykład:</vt:lpstr>
      <vt:lpstr>Poradnictwo multikulturowe (MCC) </vt:lpstr>
      <vt:lpstr>Wyniki:  </vt:lpstr>
      <vt:lpstr>Samoświadomość  doradcy  </vt:lpstr>
      <vt:lpstr>Wiedza doradców</vt:lpstr>
      <vt:lpstr>Umiejętności doradcy</vt:lpstr>
      <vt:lpstr>Etapy rozwoju kompetencji wielokulturowych</vt:lpstr>
      <vt:lpstr>Etapy rozwoju kompetencji wielokulturowych</vt:lpstr>
      <vt:lpstr>Fazy skali Bennetta       </vt:lpstr>
      <vt:lpstr>POSTAWY POMOCNE W ROZWIJANIU KOMPETENCJI WIELOKULTUROWYCH</vt:lpstr>
      <vt:lpstr>POSTAWY POMOCNE W ROZWIJANIU KOMPETENCJI WIELOKULTUROWYCH</vt:lpstr>
      <vt:lpstr>POSTAWY POMOCNE W ROZWIJANIU KOMPETENCJI WIELOKULTUROWYCH</vt:lpstr>
      <vt:lpstr>POSTAWY POMOCNE W ROZWIJANIU KOMPETENCJI WIELOKULTUROWYCH</vt:lpstr>
      <vt:lpstr>WIEDZA POMOCNA W ROZWIJANIU KOMPETENCJI WIELOKULTUROWYCH</vt:lpstr>
      <vt:lpstr>WIEDZA POMOCNA W ROZWIJANIU KOMPETENCJI WIELOKULTUROWYCH</vt:lpstr>
      <vt:lpstr>WIEDZA POMOCNA W ROZWIJANIU KOMPETENCJI WIELOKULTUROWYCH</vt:lpstr>
      <vt:lpstr>UMIEJĘTNOŚCI POMOCNE W ROZWIJANIU KOMPETENCJI WIELOKULTUROWYCH</vt:lpstr>
      <vt:lpstr>UMIEJĘTNOŚCI POMOCNE W ROZWIJANIU KOMPETENCJI WIELOKULTUROWYCH</vt:lpstr>
      <vt:lpstr>JAK ZDOBYWAĆ KOMPETENCJE WIELOKULTUROWE?</vt:lpstr>
      <vt:lpstr>Kompetencja wielokulturowa nauczyciela wg Instytutu Dydaktyki Interkulturowej: </vt:lpstr>
      <vt:lpstr>1) zawodowa kompetencja wielokulturowa (odpowiedzialność, doświadczenie zawodowe, znajomość infrastruktury zawodowej) 2) strategiczna kompetencja wielokulturowa (postawy, znajomość podstaw zarządzania, umiejętność rozwiązywania problemów                i podejmowania decyzji); 3) społeczna kompetencja wielokulturowa (umiejętność pracy                 w grupie, empatia, cierpliwość, komunikatywność, zdolność do mediacji, łatwość adaptacji w nowych warunkach); 4) indywidualna kompetencja wielokulturowa (łatwość uczenia się, umiejętność zachowania dystansu, rozumienie dwuznaczności              w kontekście tolerancji, optymistyczny stosunek do życia). </vt:lpstr>
      <vt:lpstr>Warsztat pracy doradcy zawodowego – współpraca z cudzoziemcem </vt:lpstr>
      <vt:lpstr> Międzynarodowe Stowarzyszenie Poradnictwo edukacyjnego i Zawodowego IAEVG  Międzynarodowe kompetencje dla praktyków doradztwa edukacyjnego               i  zawodowego Zatwierdzone przez Zarząd IAEVG, 18 grudnia 2018 r. https://iaevg.com/competencies </vt:lpstr>
      <vt:lpstr>Kompetencje podstawowe </vt:lpstr>
      <vt:lpstr>Kompetencje podstawowe </vt:lpstr>
      <vt:lpstr>Kompetencje specjalistyczne</vt:lpstr>
      <vt:lpstr>Kompetencje specjalistyczne</vt:lpstr>
      <vt:lpstr>Kompetencje specjalistyczne</vt:lpstr>
      <vt:lpstr>Kompetencje specjalistyczne</vt:lpstr>
      <vt:lpstr>Kompetencje specjalistyczne</vt:lpstr>
      <vt:lpstr>Narzędzia służące do pomiaru kompetencji kulturowych dla doradców zawodowych </vt:lpstr>
      <vt:lpstr>Inwentarz poradnictwa międzykulturowego - Cross-Cultural Counseling Inventory       - Revised (CCCI-R)     </vt:lpstr>
      <vt:lpstr>Inwentarz Doradztwa Wielokulturowego - Multicultural Counseling Inventory (MCI)      </vt:lpstr>
      <vt:lpstr>Badanie Świadomości, Wiedzy  i Umiejętności Międzykulturowych – Multicultural Awareness-Konwledge-Skills Survey – MAKSS    </vt:lpstr>
      <vt:lpstr>MAKSS</vt:lpstr>
      <vt:lpstr>Skala Wiedzy i Świadomości Międzykulturowej - Multicultural Counseling and Awareness Scale - MCKAS)    </vt:lpstr>
      <vt:lpstr>Doradca powinien być zorientowany, w jakim kierunku rozwinie się europejski rynek pracy,  wg Bańka, 2006; Noworol, 2006; Paszkowska-Rogacz, 2006; Tadeusiewicz, 1997, 2006 - doradztwo zawodowe coraz bardziej przyjmuje europejski, transnacjonalny, charakter, który podkreślało wielu pedagogów pracy   </vt:lpstr>
      <vt:lpstr>Prezentacja programu PowerPoint</vt:lpstr>
    </vt:vector>
  </TitlesOfParts>
  <Company>Ecorys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Bernard</dc:creator>
  <cp:lastModifiedBy>CEN</cp:lastModifiedBy>
  <cp:revision>533</cp:revision>
  <dcterms:created xsi:type="dcterms:W3CDTF">2020-02-06T09:00:40Z</dcterms:created>
  <dcterms:modified xsi:type="dcterms:W3CDTF">2024-09-11T08:50:26Z</dcterms:modified>
</cp:coreProperties>
</file>